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41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9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40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4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viewProps.xml" ContentType="application/vnd.openxmlformats-officedocument.presentationml.viewProps+xml"/>
  <Override PartName="/ppt/diagrams/quickStyle1.xml" ContentType="application/vnd.openxmlformats-officedocument.drawingml.diagramQuickStyl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43.xml" ContentType="application/vnd.openxmlformats-officedocument.presentationml.notesSlid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slides/slide19.xml" ContentType="application/vnd.openxmlformats-officedocument.presentationml.slide+xml"/>
  <Override PartName="/ppt/notesSlides/notesSlide45.xml" ContentType="application/vnd.openxmlformats-officedocument.presentationml.notesSlide+xml"/>
  <Override PartName="/ppt/diagrams/data1.xml" ContentType="application/vnd.openxmlformats-officedocument.drawingml.diagramData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1.xml" ContentType="application/vnd.openxmlformats-officedocument.presentationml.slide+xml"/>
  <Override PartName="/ppt/diagrams/drawing1.xml" ContentType="application/vnd.openxmlformats-officedocument.drawingml.diagramDrawing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howSpecialPlsOnTitleSld="0" strictFirstAndLastChars="0">
  <p:sldMasterIdLst>
    <p:sldMasterId id="2147483648" r:id="rId1"/>
  </p:sldMasterIdLst>
  <p:notesMasterIdLst>
    <p:notesMasterId r:id="rId6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</p:sldIdLst>
  <p:sldSz cx="9144000" cy="5143500" type="screen16x9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 varScale="1">
        <p:scale>
          <a:sx n="100" d="100"/>
          <a:sy n="100" d="100"/>
        </p:scale>
        <p:origin x="-1842" y="-708"/>
      </p:cViewPr>
      <p:guideLst>
        <p:guide pos="1620" orient="horz"/>
        <p:guide pos="2880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 /><Relationship Id="rId63" Type="http://schemas.openxmlformats.org/officeDocument/2006/relationships/tableStyles" Target="tableStyles.xml" /><Relationship Id="rId64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rawing1.xml.rels><?xml version="1.0" encoding="UTF-8" standalone="yes"?><Relationships xmlns="http://schemas.openxmlformats.org/package/2006/relationships"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repeat">
      <a:schemeClr val="accent1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accent1">
        <a:alpha val="90000"/>
        <a:tint val="40000"/>
      </a:schemeClr>
    </dgm:fillClrLst>
    <dgm:linClrLst hueDir="cw" meth="repeat">
      <a:schemeClr val="accent1">
        <a:alpha val="90000"/>
        <a:tint val="4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FFEEB2FE-EB14-4339-8804-D1681562037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fr-FR"/>
        </a:p>
      </dgm:t>
    </dgm:pt>
    <dgm:pt modelId="{AD331D1F-CD07-4975-A3AB-A17035704BE7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experiment</a:t>
          </a:r>
          <a:endParaRPr lang="fr-FR" sz="1600">
            <a:latin typeface="Montserrat Medium"/>
          </a:endParaRPr>
        </a:p>
      </dgm:t>
    </dgm:pt>
    <dgm:pt modelId="{1C35A5C5-FAB0-412E-8658-C1DBF1005DA1}" type="parTrans" cxnId="{C74A28BA-6660-4F0F-9E6D-D8F1D0296999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4729B051-A180-4B55-92FC-33582838EE4A}" type="sibTrans" cxnId="{C74A28BA-6660-4F0F-9E6D-D8F1D0296999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1878D9FE-5EA0-4D55-9FCF-8828BC8E4643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(in)validation</a:t>
          </a:r>
          <a:br>
            <a:rPr lang="fr-FR" sz="1600">
              <a:latin typeface="Montserrat Medium"/>
            </a:rPr>
          </a:br>
          <a:r>
            <a:rPr lang="fr-FR" sz="1600">
              <a:latin typeface="Montserrat Medium"/>
            </a:rPr>
            <a:t>of </a:t>
          </a: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gm:t>
    </dgm:pt>
    <dgm:pt modelId="{6E09A709-A4B7-490F-BA00-E5AED5992E5C}" type="parTrans" cxnId="{6EBC730E-D967-470A-A09E-2672C4A173C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E261BCDC-F86B-40F3-8428-7CF55D00338B}" type="sibTrans" cxnId="{6EBC730E-D967-470A-A09E-2672C4A173C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E2DA1461-BF58-4D18-9DD0-26C23D81F07A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theory</a:t>
          </a:r>
          <a:endParaRPr lang="fr-FR" sz="1600">
            <a:latin typeface="Montserrat Medium"/>
          </a:endParaRPr>
        </a:p>
      </dgm:t>
    </dgm:pt>
    <dgm:pt modelId="{0B28C678-90DD-4DCC-8AD1-393B4F0E7362}" type="parTrans" cxnId="{327E27D1-BE90-4614-8AA7-3058DBFADC6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DA054ABF-48FD-4253-9D1C-78CD929C6D03}" type="sibTrans" cxnId="{327E27D1-BE90-4614-8AA7-3058DBFADC6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5E0A47DB-81B5-468E-B67B-37BDD77C2D2A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gm:t>
    </dgm:pt>
    <dgm:pt modelId="{E886A4CA-8D04-4E72-84A9-D6963CB80E0E}" type="parTrans" cxnId="{2E41F603-9C17-4D2B-A979-609A4424B5A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D8A089A7-8EF5-4E58-93FC-9AD17E46F455}" type="sibTrans" cxnId="{2E41F603-9C17-4D2B-A979-609A4424B5AA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F410E3B6-BE36-4251-9554-C178B4ADB822}" type="node">
      <dgm:prSet phldrT="[Text]" custT="1"/>
      <dgm:spPr bwMode="auto"/>
      <dgm:t>
        <a:bodyPr/>
        <a:lstStyle/>
        <a:p>
          <a:pPr>
            <a:defRPr/>
          </a:pPr>
          <a:r>
            <a:rPr lang="fr-FR" sz="1600">
              <a:latin typeface="Montserrat Medium"/>
            </a:rPr>
            <a:t>prediction</a:t>
          </a:r>
          <a:endParaRPr lang="fr-FR" sz="1600">
            <a:latin typeface="Montserrat Medium"/>
          </a:endParaRPr>
        </a:p>
      </dgm:t>
    </dgm:pt>
    <dgm:pt modelId="{9855256B-5579-4E07-BD75-9BE9DACA9D78}" type="parTrans" cxnId="{B42EF228-BBA3-47E6-B254-08EA98B0B23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7E67BE36-7BAA-4F2F-B079-06CF78B8502C}" type="sibTrans" cxnId="{B42EF228-BBA3-47E6-B254-08EA98B0B234}">
      <dgm:prSet/>
      <dgm:spPr bwMode="auto"/>
      <dgm:t>
        <a:bodyPr/>
        <a:lstStyle/>
        <a:p>
          <a:pPr>
            <a:defRPr/>
          </a:pPr>
          <a:endParaRPr lang="fr-FR" sz="1600">
            <a:latin typeface="Montserrat Medium"/>
          </a:endParaRPr>
        </a:p>
      </dgm:t>
    </dgm:pt>
    <dgm:pt modelId="{67B1E512-DAEF-44DC-939C-D8AA6428DB6A}" type="pres">
      <dgm:prSet presAssocID="{FFEEB2FE-EB14-4339-8804-D1681562037F}" presName="cycle" presStyleCnt="0">
        <dgm:presLayoutVars>
          <dgm:dir val="norm"/>
          <dgm:resizeHandles val="exact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A4AD49F6-68ED-4EE9-AAB4-BB70EAB0253F}" type="pres">
      <dgm:prSet presAssocID="{AD331D1F-CD07-4975-A3AB-A17035704BE7}" presName="dummy" presStyleCnt="0"/>
      <dgm:spPr bwMode="auto"/>
    </dgm:pt>
    <dgm:pt modelId="{3BDF6E4F-C518-4C2A-AF16-BF62E6371928}" type="pres">
      <dgm:prSet custScaleX="139930" custScaleY="53855" presAssocID="{AD331D1F-CD07-4975-A3AB-A17035704BE7}" presName="node" presStyleLbl="revTx" presStyleIdx="0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5F274AFA-C532-474B-8C84-6067E230005D}" type="pres">
      <dgm:prSet presAssocID="{4729B051-A180-4B55-92FC-33582838EE4A}" presName="sibTrans" presStyleLbl="node1" presStyleIdx="0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961CF2BE-1E1F-4F51-B3B9-B37B60FB539B}" type="pres">
      <dgm:prSet presAssocID="{1878D9FE-5EA0-4D55-9FCF-8828BC8E4643}" presName="dummy" presStyleCnt="0"/>
      <dgm:spPr bwMode="auto"/>
    </dgm:pt>
    <dgm:pt modelId="{B0DE91E4-7258-40F0-AA2A-40816D1DF906}" type="pres">
      <dgm:prSet custScaleX="189672" custScaleY="79516" presAssocID="{1878D9FE-5EA0-4D55-9FCF-8828BC8E4643}" presName="node" presStyleLbl="revTx" presStyleIdx="1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CE6AB9B2-49D3-4E88-B5DA-0D63DE541C8F}" type="pres">
      <dgm:prSet presAssocID="{E261BCDC-F86B-40F3-8428-7CF55D00338B}" presName="sibTrans" presStyleLbl="node1" presStyleIdx="1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1BCBC48D-7AB1-4486-9B09-E80C2C892D45}" type="pres">
      <dgm:prSet presAssocID="{E2DA1461-BF58-4D18-9DD0-26C23D81F07A}" presName="dummy" presStyleCnt="0"/>
      <dgm:spPr bwMode="auto"/>
    </dgm:pt>
    <dgm:pt modelId="{E19E46EC-0881-461B-A014-5817499297A5}" type="pres">
      <dgm:prSet custScaleX="120956" custScaleY="46581" presAssocID="{E2DA1461-BF58-4D18-9DD0-26C23D81F07A}" presName="node" presStyleLbl="revTx" presStyleIdx="2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C4334B84-93CC-4B2B-AC08-2F2A36B606D9}" type="pres">
      <dgm:prSet presAssocID="{DA054ABF-48FD-4253-9D1C-78CD929C6D03}" presName="sibTrans" presStyleLbl="node1" presStyleIdx="2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16FBAD21-CE38-4499-9D09-595C9962E0FE}" type="pres">
      <dgm:prSet presAssocID="{5E0A47DB-81B5-468E-B67B-37BDD77C2D2A}" presName="dummy" presStyleCnt="0"/>
      <dgm:spPr bwMode="auto"/>
    </dgm:pt>
    <dgm:pt modelId="{E7D8DD13-09BC-499E-A11F-D2B0140AB82B}" type="pres">
      <dgm:prSet custScaleX="148299" custScaleY="63778" presAssocID="{5E0A47DB-81B5-468E-B67B-37BDD77C2D2A}" presName="node" presStyleLbl="revTx" presStyleIdx="3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18382438-5AAB-447E-8E99-21EBBE713D52}" type="pres">
      <dgm:prSet presAssocID="{D8A089A7-8EF5-4E58-93FC-9AD17E46F455}" presName="sibTrans" presStyleLbl="node1" presStyleIdx="3" presStyleCnt="5"/>
      <dgm:spPr bwMode="auto"/>
      <dgm:t>
        <a:bodyPr/>
        <a:lstStyle/>
        <a:p>
          <a:pPr>
            <a:defRPr/>
          </a:pPr>
          <a:endParaRPr lang="fr-FR"/>
        </a:p>
      </dgm:t>
    </dgm:pt>
    <dgm:pt modelId="{94DDD1DA-21EF-4057-A607-1E8157C8124B}" type="pres">
      <dgm:prSet presAssocID="{F410E3B6-BE36-4251-9554-C178B4ADB822}" presName="dummy" presStyleCnt="0"/>
      <dgm:spPr bwMode="auto"/>
    </dgm:pt>
    <dgm:pt modelId="{119E85DA-B6D9-4E98-ACFE-1598C21C11AB}" type="pres">
      <dgm:prSet custScaleX="130033" custScaleY="53855" presAssocID="{F410E3B6-BE36-4251-9554-C178B4ADB822}" presName="node" presStyleLbl="revTx" presStyleIdx="4" presStyleCnt="5">
        <dgm:presLayoutVars>
          <dgm:bulletEnabled val="1"/>
        </dgm:presLayoutVars>
      </dgm:prSet>
      <dgm:spPr bwMode="auto"/>
      <dgm:t>
        <a:bodyPr/>
        <a:lstStyle/>
        <a:p>
          <a:pPr>
            <a:defRPr/>
          </a:pPr>
          <a:endParaRPr lang="fr-FR"/>
        </a:p>
      </dgm:t>
    </dgm:pt>
    <dgm:pt modelId="{9F011CFD-8F35-471A-AD14-C448F6905CE4}" type="pres">
      <dgm:prSet presAssocID="{7E67BE36-7BAA-4F2F-B079-06CF78B8502C}" presName="sibTrans" presStyleLbl="node1" presStyleIdx="4" presStyleCnt="5"/>
      <dgm:spPr bwMode="auto"/>
      <dgm:t>
        <a:bodyPr/>
        <a:lstStyle/>
        <a:p>
          <a:pPr>
            <a:defRPr/>
          </a:pPr>
          <a:endParaRPr lang="fr-FR"/>
        </a:p>
      </dgm:t>
    </dgm:pt>
  </dgm:ptLst>
  <dgm:cxnLst>
    <dgm:cxn modelId="{6EBC730E-D967-470A-A09E-2672C4A173C4}" type="parOf" srcId="{FFEEB2FE-EB14-4339-8804-D1681562037F}" destId="{1878D9FE-5EA0-4D55-9FCF-8828BC8E4643}" srcOrd="1" destOrd="0" parTransId="{6E09A709-A4B7-490F-BA00-E5AED5992E5C}" sibTransId="{E261BCDC-F86B-40F3-8428-7CF55D00338B}"/>
    <dgm:cxn modelId="{2AD75AB0-817C-4AB1-82C7-0D5C2ADCA2FD}" type="presOf" srcId="{AD331D1F-CD07-4975-A3AB-A17035704BE7}" destId="{3BDF6E4F-C518-4C2A-AF16-BF62E6371928}" srcOrd="0" destOrd="0" presId="urn:microsoft.com/office/officeart/2005/8/layout/cycle1"/>
    <dgm:cxn modelId="{2E41F603-9C17-4D2B-A979-609A4424B5AA}" type="parOf" srcId="{FFEEB2FE-EB14-4339-8804-D1681562037F}" destId="{5E0A47DB-81B5-468E-B67B-37BDD77C2D2A}" srcOrd="3" destOrd="0" parTransId="{E886A4CA-8D04-4E72-84A9-D6963CB80E0E}" sibTransId="{D8A089A7-8EF5-4E58-93FC-9AD17E46F455}"/>
    <dgm:cxn modelId="{26005760-6E4B-4A1F-B13F-21C1DB8591BD}" type="presOf" srcId="{DA054ABF-48FD-4253-9D1C-78CD929C6D03}" destId="{C4334B84-93CC-4B2B-AC08-2F2A36B606D9}" srcOrd="0" destOrd="0" presId="urn:microsoft.com/office/officeart/2005/8/layout/cycle1"/>
    <dgm:cxn modelId="{6FE91867-B21E-4195-B8FF-AECB7ABDBA9A}" type="presOf" srcId="{F410E3B6-BE36-4251-9554-C178B4ADB822}" destId="{119E85DA-B6D9-4E98-ACFE-1598C21C11AB}" srcOrd="0" destOrd="0" presId="urn:microsoft.com/office/officeart/2005/8/layout/cycle1"/>
    <dgm:cxn modelId="{01897D19-1E77-44CB-AFF3-42A4AA17DF35}" type="presOf" srcId="{4729B051-A180-4B55-92FC-33582838EE4A}" destId="{5F274AFA-C532-474B-8C84-6067E230005D}" srcOrd="0" destOrd="0" presId="urn:microsoft.com/office/officeart/2005/8/layout/cycle1"/>
    <dgm:cxn modelId="{C74A28BA-6660-4F0F-9E6D-D8F1D0296999}" type="parOf" srcId="{FFEEB2FE-EB14-4339-8804-D1681562037F}" destId="{AD331D1F-CD07-4975-A3AB-A17035704BE7}" srcOrd="0" destOrd="0" parTransId="{1C35A5C5-FAB0-412E-8658-C1DBF1005DA1}" sibTransId="{4729B051-A180-4B55-92FC-33582838EE4A}"/>
    <dgm:cxn modelId="{5FAD595A-746D-491A-AFDE-1A51DFDB3A19}" type="presOf" srcId="{E261BCDC-F86B-40F3-8428-7CF55D00338B}" destId="{CE6AB9B2-49D3-4E88-B5DA-0D63DE541C8F}" srcOrd="0" destOrd="0" presId="urn:microsoft.com/office/officeart/2005/8/layout/cycle1"/>
    <dgm:cxn modelId="{B42EF228-BBA3-47E6-B254-08EA98B0B234}" type="parOf" srcId="{FFEEB2FE-EB14-4339-8804-D1681562037F}" destId="{F410E3B6-BE36-4251-9554-C178B4ADB822}" srcOrd="4" destOrd="0" parTransId="{9855256B-5579-4E07-BD75-9BE9DACA9D78}" sibTransId="{7E67BE36-7BAA-4F2F-B079-06CF78B8502C}"/>
    <dgm:cxn modelId="{327E27D1-BE90-4614-8AA7-3058DBFADC6A}" type="parOf" srcId="{FFEEB2FE-EB14-4339-8804-D1681562037F}" destId="{E2DA1461-BF58-4D18-9DD0-26C23D81F07A}" srcOrd="2" destOrd="0" parTransId="{0B28C678-90DD-4DCC-8AD1-393B4F0E7362}" sibTransId="{DA054ABF-48FD-4253-9D1C-78CD929C6D03}"/>
    <dgm:cxn modelId="{9C0AE8E9-7D34-4784-840C-B2CA55FE70D4}" type="presOf" srcId="{E2DA1461-BF58-4D18-9DD0-26C23D81F07A}" destId="{E19E46EC-0881-461B-A014-5817499297A5}" srcOrd="0" destOrd="0" presId="urn:microsoft.com/office/officeart/2005/8/layout/cycle1"/>
    <dgm:cxn modelId="{C7C55795-00B9-4440-BBE4-8B7B78660ECC}" type="presOf" srcId="{7E67BE36-7BAA-4F2F-B079-06CF78B8502C}" destId="{9F011CFD-8F35-471A-AD14-C448F6905CE4}" srcOrd="0" destOrd="0" presId="urn:microsoft.com/office/officeart/2005/8/layout/cycle1"/>
    <dgm:cxn modelId="{DDCD6515-A32A-4812-9D7E-96D52F3E8EFB}" type="presOf" srcId="{D8A089A7-8EF5-4E58-93FC-9AD17E46F455}" destId="{18382438-5AAB-447E-8E99-21EBBE713D52}" srcOrd="0" destOrd="0" presId="urn:microsoft.com/office/officeart/2005/8/layout/cycle1"/>
    <dgm:cxn modelId="{361658A5-51F0-46FA-866E-BE1C77BA6268}" type="presOf" srcId="{1878D9FE-5EA0-4D55-9FCF-8828BC8E4643}" destId="{B0DE91E4-7258-40F0-AA2A-40816D1DF906}" srcOrd="0" destOrd="0" presId="urn:microsoft.com/office/officeart/2005/8/layout/cycle1"/>
    <dgm:cxn modelId="{5D829427-437F-497F-A439-E399DC4AC407}" type="presOf" srcId="{FFEEB2FE-EB14-4339-8804-D1681562037F}" destId="{67B1E512-DAEF-44DC-939C-D8AA6428DB6A}" srcOrd="0" destOrd="0" presId="urn:microsoft.com/office/officeart/2005/8/layout/cycle1"/>
    <dgm:cxn modelId="{7D0B448C-F4C8-45B4-9C10-7A85EAA5BB25}" type="presOf" srcId="{5E0A47DB-81B5-468E-B67B-37BDD77C2D2A}" destId="{E7D8DD13-09BC-499E-A11F-D2B0140AB82B}" srcOrd="0" destOrd="0" presId="urn:microsoft.com/office/officeart/2005/8/layout/cycle1"/>
    <dgm:cxn modelId="{A2578FCA-3ADE-4AA0-A9FE-A00051D31015}" type="presParOf" srcId="{67B1E512-DAEF-44DC-939C-D8AA6428DB6A}" destId="{A4AD49F6-68ED-4EE9-AAB4-BB70EAB0253F}" srcOrd="0" destOrd="0" presId="urn:microsoft.com/office/officeart/2005/8/layout/cycle1"/>
    <dgm:cxn modelId="{7C9BABBF-73A8-459B-906B-B7D2B44E779A}" type="presParOf" srcId="{67B1E512-DAEF-44DC-939C-D8AA6428DB6A}" destId="{3BDF6E4F-C518-4C2A-AF16-BF62E6371928}" srcOrd="1" destOrd="0" presId="urn:microsoft.com/office/officeart/2005/8/layout/cycle1"/>
    <dgm:cxn modelId="{9A59BA99-7298-4100-80C1-B7C0E16A0360}" type="presParOf" srcId="{67B1E512-DAEF-44DC-939C-D8AA6428DB6A}" destId="{5F274AFA-C532-474B-8C84-6067E230005D}" srcOrd="2" destOrd="0" presId="urn:microsoft.com/office/officeart/2005/8/layout/cycle1"/>
    <dgm:cxn modelId="{EFBADC41-3AC4-4E46-9672-DD42E6348849}" type="presParOf" srcId="{67B1E512-DAEF-44DC-939C-D8AA6428DB6A}" destId="{961CF2BE-1E1F-4F51-B3B9-B37B60FB539B}" srcOrd="3" destOrd="0" presId="urn:microsoft.com/office/officeart/2005/8/layout/cycle1"/>
    <dgm:cxn modelId="{C34D016E-0676-4174-BAE6-565D17F1A57D}" type="presParOf" srcId="{67B1E512-DAEF-44DC-939C-D8AA6428DB6A}" destId="{B0DE91E4-7258-40F0-AA2A-40816D1DF906}" srcOrd="4" destOrd="0" presId="urn:microsoft.com/office/officeart/2005/8/layout/cycle1"/>
    <dgm:cxn modelId="{05FFB1C5-20FE-48C7-8265-438397B81E4E}" type="presParOf" srcId="{67B1E512-DAEF-44DC-939C-D8AA6428DB6A}" destId="{CE6AB9B2-49D3-4E88-B5DA-0D63DE541C8F}" srcOrd="5" destOrd="0" presId="urn:microsoft.com/office/officeart/2005/8/layout/cycle1"/>
    <dgm:cxn modelId="{56C22ED1-7D3D-4561-99AB-F3A69FCB7648}" type="presParOf" srcId="{67B1E512-DAEF-44DC-939C-D8AA6428DB6A}" destId="{1BCBC48D-7AB1-4486-9B09-E80C2C892D45}" srcOrd="6" destOrd="0" presId="urn:microsoft.com/office/officeart/2005/8/layout/cycle1"/>
    <dgm:cxn modelId="{09B54076-00C7-4158-BCB1-F423D9ED31E9}" type="presParOf" srcId="{67B1E512-DAEF-44DC-939C-D8AA6428DB6A}" destId="{E19E46EC-0881-461B-A014-5817499297A5}" srcOrd="7" destOrd="0" presId="urn:microsoft.com/office/officeart/2005/8/layout/cycle1"/>
    <dgm:cxn modelId="{82475E65-3A95-4B72-9105-F21113D6ADF6}" type="presParOf" srcId="{67B1E512-DAEF-44DC-939C-D8AA6428DB6A}" destId="{C4334B84-93CC-4B2B-AC08-2F2A36B606D9}" srcOrd="8" destOrd="0" presId="urn:microsoft.com/office/officeart/2005/8/layout/cycle1"/>
    <dgm:cxn modelId="{935E4562-312E-4576-97D8-65ED7B0B7560}" type="presParOf" srcId="{67B1E512-DAEF-44DC-939C-D8AA6428DB6A}" destId="{16FBAD21-CE38-4499-9D09-595C9962E0FE}" srcOrd="9" destOrd="0" presId="urn:microsoft.com/office/officeart/2005/8/layout/cycle1"/>
    <dgm:cxn modelId="{D2EE07C1-A593-48BF-9492-C71DC2C67748}" type="presParOf" srcId="{67B1E512-DAEF-44DC-939C-D8AA6428DB6A}" destId="{E7D8DD13-09BC-499E-A11F-D2B0140AB82B}" srcOrd="10" destOrd="0" presId="urn:microsoft.com/office/officeart/2005/8/layout/cycle1"/>
    <dgm:cxn modelId="{164389B6-1834-4245-A4E9-EB2D945EB1B3}" type="presParOf" srcId="{67B1E512-DAEF-44DC-939C-D8AA6428DB6A}" destId="{18382438-5AAB-447E-8E99-21EBBE713D52}" srcOrd="11" destOrd="0" presId="urn:microsoft.com/office/officeart/2005/8/layout/cycle1"/>
    <dgm:cxn modelId="{797F0AB1-F08C-4DFA-8AA1-53FA615531B2}" type="presParOf" srcId="{67B1E512-DAEF-44DC-939C-D8AA6428DB6A}" destId="{94DDD1DA-21EF-4057-A607-1E8157C8124B}" srcOrd="12" destOrd="0" presId="urn:microsoft.com/office/officeart/2005/8/layout/cycle1"/>
    <dgm:cxn modelId="{CBB5C3B8-7F09-49DF-A929-EC134A9BFF83}" type="presParOf" srcId="{67B1E512-DAEF-44DC-939C-D8AA6428DB6A}" destId="{119E85DA-B6D9-4E98-ACFE-1598C21C11AB}" srcOrd="13" destOrd="0" presId="urn:microsoft.com/office/officeart/2005/8/layout/cycle1"/>
    <dgm:cxn modelId="{785E0031-C157-4151-AF7B-99AE4FF87B47}" type="presParOf" srcId="{67B1E512-DAEF-44DC-939C-D8AA6428DB6A}" destId="{9F011CFD-8F35-471A-AD14-C448F6905CE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887982110" name=""/>
      <dsp:cNvGrpSpPr/>
    </dsp:nvGrpSpPr>
    <dsp:grpSpPr bwMode="auto">
      <a:xfrm>
        <a:off x="0" y="0"/>
        <a:ext cx="5544613" cy="3696408"/>
        <a:chOff x="0" y="0"/>
        <a:chExt cx="5544613" cy="3696408"/>
      </a:xfrm>
    </dsp:grpSpPr>
    <dsp:sp modelId="{3BDF6E4F-C518-4C2A-AF16-BF62E6371928}">
      <dsp:nvSpPr>
        <dsp:cNvPr id="0" name=""/>
        <dsp:cNvSpPr/>
      </dsp:nvSpPr>
      <dsp:spPr bwMode="auto">
        <a:xfrm rot="0" flipH="0" flipV="0">
          <a:off x="2931900" y="359477"/>
          <a:ext cx="1281749" cy="49330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experiment</a:t>
          </a:r>
          <a:endParaRPr lang="fr-FR" sz="1600">
            <a:latin typeface="Montserrat Medium"/>
          </a:endParaRPr>
        </a:p>
      </dsp:txBody>
      <dsp:txXfrm rot="0">
        <a:off x="2931900" y="359477"/>
        <a:ext cx="1281749" cy="493308"/>
      </dsp:txXfrm>
    </dsp:sp>
    <dsp:sp modelId="{5F274AFA-C532-474B-8C84-6067E230005D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21504517"/>
            <a:gd name="adj4" fmla="val 19180750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B0DE91E4-7258-40F0-AA2A-40816D1DF906}">
      <dsp:nvSpPr>
        <dsp:cNvPr id="0" name=""/>
        <dsp:cNvSpPr/>
      </dsp:nvSpPr>
      <dsp:spPr bwMode="auto">
        <a:xfrm rot="0" flipH="0" flipV="0">
          <a:off x="3257356" y="1944746"/>
          <a:ext cx="1737382" cy="728361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(in)validation</a:t>
          </a:r>
          <a:br>
            <a:rPr lang="fr-FR" sz="1600">
              <a:latin typeface="Montserrat Medium"/>
            </a:rPr>
          </a:br>
          <a:r>
            <a:rPr lang="fr-FR" sz="1600">
              <a:latin typeface="Montserrat Medium"/>
            </a:rPr>
            <a:t>of </a:t>
          </a: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sp:txBody>
      <dsp:txXfrm rot="0">
        <a:off x="3257356" y="1944746"/>
        <a:ext cx="1737382" cy="728361"/>
      </dsp:txXfrm>
    </dsp:sp>
    <dsp:sp modelId="{CE6AB9B2-49D3-4E88-B5DA-0D63DE541C8F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3784244"/>
            <a:gd name="adj4" fmla="val 1994342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E19E46EC-0881-461B-A014-5817499297A5}">
      <dsp:nvSpPr>
        <dsp:cNvPr id="0" name=""/>
        <dsp:cNvSpPr/>
      </dsp:nvSpPr>
      <dsp:spPr bwMode="auto">
        <a:xfrm rot="0" flipH="0" flipV="0">
          <a:off x="2123588" y="3147973"/>
          <a:ext cx="1107948" cy="42667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theory</a:t>
          </a:r>
          <a:endParaRPr lang="fr-FR" sz="1600">
            <a:latin typeface="Montserrat Medium"/>
          </a:endParaRPr>
        </a:p>
      </dsp:txBody>
      <dsp:txXfrm rot="0">
        <a:off x="2123588" y="3147973"/>
        <a:ext cx="1107948" cy="426678"/>
      </dsp:txXfrm>
    </dsp:sp>
    <dsp:sp modelId="{C4334B84-93CC-4B2B-AC08-2F2A36B606D9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8660817"/>
            <a:gd name="adj4" fmla="val 6679776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E7D8DD13-09BC-499E-A11F-D2B0140AB82B}">
      <dsp:nvSpPr>
        <dsp:cNvPr id="0" name=""/>
        <dsp:cNvSpPr/>
      </dsp:nvSpPr>
      <dsp:spPr bwMode="auto">
        <a:xfrm rot="0" flipH="0" flipV="0">
          <a:off x="549874" y="2016826"/>
          <a:ext cx="1358408" cy="584202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hypothesis</a:t>
          </a:r>
          <a:endParaRPr lang="fr-FR" sz="1600">
            <a:latin typeface="Montserrat Medium"/>
          </a:endParaRPr>
        </a:p>
      </dsp:txBody>
      <dsp:txXfrm rot="0">
        <a:off x="549874" y="2016826"/>
        <a:ext cx="1358408" cy="584202"/>
      </dsp:txXfrm>
    </dsp:sp>
    <dsp:sp modelId="{18382438-5AAB-447E-8E99-21EBBE713D52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12883271"/>
            <a:gd name="adj4" fmla="val 10396074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  <dsp:sp modelId="{119E85DA-B6D9-4E98-ACFE-1598C21C11AB}">
      <dsp:nvSpPr>
        <dsp:cNvPr id="0" name=""/>
        <dsp:cNvSpPr/>
      </dsp:nvSpPr>
      <dsp:spPr bwMode="auto">
        <a:xfrm rot="0" flipH="0" flipV="0">
          <a:off x="1186803" y="359477"/>
          <a:ext cx="1191093" cy="493308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20320" tIns="20320" rIns="20320" bIns="20320" numCol="1" spcCol="0" rtlCol="0" fromWordArt="0" anchor="ctr" anchorCtr="0" forceAA="0" upright="0" compatLnSpc="0"/>
        <a:p>
          <a:pPr marL="0" indent="0" algn="ctr">
            <a:lnSpc>
              <a:spcPct val="90000"/>
            </a:lnSpc>
            <a:spcAft>
              <a:spcPts val="671"/>
            </a:spcAft>
            <a:defRPr/>
          </a:pPr>
          <a:r>
            <a:rPr lang="fr-FR" sz="1600">
              <a:latin typeface="Montserrat Medium"/>
            </a:rPr>
            <a:t>prediction</a:t>
          </a:r>
          <a:endParaRPr lang="fr-FR" sz="1600">
            <a:latin typeface="Montserrat Medium"/>
          </a:endParaRPr>
        </a:p>
      </dsp:txBody>
      <dsp:txXfrm rot="0">
        <a:off x="1186803" y="359477"/>
        <a:ext cx="1191093" cy="493308"/>
      </dsp:txXfrm>
    </dsp:sp>
    <dsp:sp modelId="{9F011CFD-8F35-471A-AD14-C448F6905CE4}">
      <dsp:nvSpPr>
        <dsp:cNvPr id="0" name=""/>
        <dsp:cNvSpPr/>
      </dsp:nvSpPr>
      <dsp:spPr bwMode="auto">
        <a:xfrm rot="0" flipH="0" flipV="0">
          <a:off x="961033" y="121756"/>
          <a:ext cx="3433059" cy="3433059"/>
        </a:xfrm>
        <a:prstGeom prst="circularArrow">
          <a:avLst>
            <a:gd name="adj1" fmla="val 5203"/>
            <a:gd name="adj2" fmla="val 335978"/>
            <a:gd name="adj3" fmla="val 16694429"/>
            <a:gd name="adj4" fmla="val 15369591"/>
            <a:gd name="adj5" fmla="val 6070"/>
          </a:avLst>
        </a:prstGeom>
        <a:ln/>
      </dsp:spPr>
      <dsp:style>
        <a:lnRef idx="2">
          <a:schemeClr val="lt1"/>
        </a:lnRef>
        <a:fillRef idx="1">
          <a:schemeClr val="accent1"/>
        </a:fillRef>
        <a:effectRef idx="0">
          <a:srgbClr val="00000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  <dgm:pt modelId="5" type="node">
          <dgm:prSet phldr="1"/>
        </dgm:pt>
      </dgm:ptLst>
      <dgm:cxnLst>
        <dgm:cxn modelId="6" type="parOf" srcId="0" destId="1" srcOrd="0" destOrd="0"/>
        <dgm:cxn modelId="7" type="parOf" srcId="0" destId="2" srcOrd="1" destOrd="0"/>
        <dgm:cxn modelId="8" type="parOf" srcId="0" destId="3" srcOrd="2" destOrd="0"/>
        <dgm:cxn modelId="9" type="parOf" srcId="0" destId="4" srcOrd="3" destOrd="0"/>
        <dgm:cxn modelId="10" type="parOf" srcId="0" destId="5" srcOrd="4" destOrd="0"/>
      </dgm:cxnLst>
      <dgm:bg/>
      <dgm:whole/>
    </dgm:dataModel>
  </dgm:sampData>
  <dgm:styleData>
    <dgm:dataModel>
      <dgm:ptLst>
        <dgm:pt modelId="0" type="doc"/>
        <dgm:pt modelId="1" type="node"/>
        <dgm:pt modelId="2" type="node"/>
        <dgm:pt modelId="3" type="node"/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3" type="node"/>
        <dgm:pt modelId="4" type="node"/>
        <dgm:pt modelId="5" type="node"/>
        <dgm:pt modelId="6" type="node"/>
      </dgm:ptLst>
      <dgm:cxnLst>
        <dgm:cxn modelId="7" type="parOf" srcId="0" destId="1" srcOrd="0" destOrd="0"/>
        <dgm:cxn modelId="8" type="parOf" srcId="0" destId="2" srcOrd="1" destOrd="0"/>
        <dgm:cxn modelId="9" type="parOf" srcId="0" destId="3" srcOrd="2" destOrd="0"/>
        <dgm:cxn modelId="10" type="parOf" srcId="0" destId="4" srcOrd="3" destOrd="0"/>
        <dgm:cxn modelId="11" type="parOf" srcId="0" destId="5" srcOrd="4" destOrd="0"/>
        <dgm:cxn modelId="12" type="parOf" srcId="0" destId="6" srcOrd="5" destOrd="0"/>
      </dgm:cxnLst>
      <dgm:bg/>
      <dgm:whole/>
    </dgm:dataModel>
  </dgm:clrData>
  <dgm:layoutNode name="cycle">
    <dgm:varLst>
      <dgm:dir val="norm"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rot="0.000000" type="none" r:blip="" blipPhldr="0" lkTxEntry="0" zOrderOff="0" hideGeom="0">
      <dgm:adjLst/>
    </dgm:shape>
    <dgm:presOf/>
    <dgm:choose name="Name3">
      <dgm:if name="Name4" func="var" arg="dir" op="equ" val="norm">
        <dgm:constrLst>
          <dgm:constr type="diam" for="self" ptType="all" refPtType="all" refType="none" refFor="self" op="none" fact="1.000000" val="1"/>
          <dgm:constr type="w" for="ch" forName="node" ptType="all" refPtType="all" refType="w" refFor="self" op="none" fact="1.000000" val="0"/>
          <dgm:constr type="w" for="ch" ptType="sibTrans" refPtType="all" refType="w" refFor="ch" refForName="node" op="none" fact="0.500000" val="0"/>
          <dgm:constr type="h" for="ch" ptType="sibTrans" refPtType="all" refType="none" refFor="self" op="equ" fact="1.000000" val="0"/>
          <dgm:constr type="diam" for="ch" ptType="sibTrans" refPtType="all" refType="diam" refFor="self" op="equ" fact="1.000000" val="0"/>
          <dgm:constr type="sibSp" for="self" ptType="all" refPtType="all" refType="w" refFor="ch" refForName="node" op="none" fact="0.150000" val="0"/>
          <dgm:constr type="w" for="ch" forName="dummy" ptType="all" refPtType="all" refType="sibSp" refFor="self" op="none" fact="2.800000" val="0"/>
          <dgm:constr type="primFontSz" for="ch" forName="node" ptType="all" refPtType="all" refType="none" refFor="self" op="equ" fact="1.000000" val="65"/>
        </dgm:constrLst>
      </dgm:if>
      <dgm:else name="Name5">
        <dgm:constrLst>
          <dgm:constr type="diam" for="self" ptType="all" refPtType="all" refType="none" refFor="self" op="none" fact="1.000000" val="1"/>
          <dgm:constr type="w" for="ch" forName="node" ptType="all" refPtType="all" refType="w" refFor="self" op="none" fact="1.000000" val="0"/>
          <dgm:constr type="w" for="ch" ptType="sibTrans" refPtType="all" refType="w" refFor="ch" refForName="node" op="none" fact="0.500000" val="0"/>
          <dgm:constr type="h" for="ch" ptType="sibTrans" refPtType="all" refType="none" refFor="self" op="equ" fact="1.000000" val="0"/>
          <dgm:constr type="diam" for="ch" ptType="sibTrans" refPtType="all" refType="diam" refFor="self" op="equ" fact="-1.000000" val="0"/>
          <dgm:constr type="sibSp" for="self" ptType="all" refPtType="all" refType="w" refFor="ch" refForName="node" op="none" fact="0.150000" val="0"/>
          <dgm:constr type="w" for="ch" forName="dummy" ptType="all" refPtType="all" refType="sibSp" refFor="self" op="none" fact="2.800000" val="0"/>
          <dgm:constr type="primFontSz" for="ch" forName="node" ptType="all" refPtType="all" refType="none" refFor="self" op="equ" fact="1.000000" val="65"/>
        </dgm:constrLst>
      </dgm:else>
    </dgm:choose>
    <dgm:ruleLst>
      <dgm:rule type="diam" for="self" ptType="all" val="INF" fact="NaN" max="NaN"/>
    </dgm:ruleLst>
    <dgm:forEach name="nodesForEach" axis="ch" ptType="node">
      <dgm:choose name="Name6">
        <dgm:if name="Name7" axis="par ch" ptType="doc node" func="cnt" arg="none" op="gt" val="1">
          <dgm:layoutNode name="dummy">
            <dgm:alg type="sp"/>
            <dgm:shape rot="0.000000" type="none" r:blip="" blipPhldr="0" lkTxEntry="0" zOrderOff="0" hideGeom="0">
              <dgm:adjLst/>
            </dgm:shape>
            <dgm:presOf/>
            <dgm:constrLst>
              <dgm:constr type="h" for="self" ptType="all" refPtType="all" refType="w" refFor="self" op="none" fact="1.000000" val="0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rot="0.000000" type="rect" r:blip="" blipPhldr="0" lkTxEntry="0" zOrderOff="0" hideGeom="0">
          <dgm:adjLst/>
        </dgm:shape>
        <dgm:presOf axis="desOrSelf" ptType="node"/>
        <dgm:constrLst>
          <dgm:constr type="h" for="self" ptType="all" refPtType="all" refType="w" refFor="self" op="none" fact="1.000000" val="0"/>
          <dgm:constr type="lMarg" for="self" ptType="all" refPtType="all" refType="primFontSz" refFor="self" op="none" fact="0.100000" val="0"/>
          <dgm:constr type="rMarg" for="self" ptType="all" refPtType="all" refType="primFontSz" refFor="self" op="none" fact="0.100000" val="0"/>
          <dgm:constr type="tMarg" for="self" ptType="all" refPtType="all" refType="primFontSz" refFor="self" op="none" fact="0.100000" val="0"/>
          <dgm:constr type="bMarg" for="self" ptType="all" refPtType="all" refType="primFontSz" refFor="self" op="none" fact="0.100000" val="0"/>
        </dgm:constrLst>
        <dgm:ruleLst>
          <dgm:rule type="primFontSz" for="self" ptType="all" val="5" fact="NaN" max="NaN"/>
        </dgm:ruleLst>
      </dgm:layoutNode>
      <dgm:choose name="Name9">
        <dgm:if name="Name10" axis="par ch" ptType="doc node" func="cnt" arg="none" op="gt" val="1">
          <dgm:forEach name="Name11" axis="followSib" ptType="sibTrans" cnt="1" hideLastTrans="0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rot="0.000000" type="conn" r:blip="" blipPhldr="0" lkTxEntry="0" zOrderOff="0" hideGeom="0">
                <dgm:adjLst/>
              </dgm:shape>
              <dgm:presOf axis="self"/>
              <dgm:constrLst>
                <dgm:constr type="h" for="self" ptType="all" refPtType="all" refType="w" refFor="self" op="none" fact="0.650000" val="0"/>
                <dgm:constr type="begPad" for="self" ptType="all" refPtType="all" refType="none" refFor="self" op="none" fact="1.000000" val="0"/>
                <dgm:constr type="endPad" for="self" ptType="all" refPtType="all" refType="none" refFor="self" op="none" fact="1.000000" val="0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callout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sst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revTx">
    <dgm:scene3d>
      <a:camera prst="orthographicFront"/>
      <a:lightRig rig="threePt" dir="t"/>
    </dgm:scene3d>
    <dgm:sp3d/>
    <dgm:txPr>
      <a:bodyPr/>
      <a:p>
        <a:pPr>
          <a:defRPr/>
        </a:pPr>
        <a:endParaRPr/>
      </a:p>
    </dgm:txPr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9700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 bwMode="auto">
          <a:xfrm>
            <a:off x="709613" y="4861441"/>
            <a:ext cx="567690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32" tIns="99032" rIns="99032" bIns="99032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B77C748-B2FF-1CE4-C93F-AD43872D4289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3734769" name="Google Shape;124;g35f391192_04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3205" name="Google Shape;125;g35f391192_045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Within the domain of statistical inference, significance testing as we know it (p values) is on tool</a:t>
            </a:r>
            <a:r>
              <a:rPr lang="en-US"/>
              <a:t> among many others.</a:t>
            </a: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67198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0805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9259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8B683C-89F8-6706-251E-458848CB5945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23514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3064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03331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1CE0EA-1F29-545A-2EEA-6DE5E63D6980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377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823287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The </a:t>
            </a:r>
            <a:r>
              <a:rPr lang="fr-FR"/>
              <a:t>statistical</a:t>
            </a:r>
            <a:r>
              <a:rPr lang="fr-FR"/>
              <a:t> model </a:t>
            </a:r>
            <a:r>
              <a:rPr lang="fr-FR"/>
              <a:t>describes</a:t>
            </a:r>
            <a:r>
              <a:rPr lang="fr-FR"/>
              <a:t> (in an </a:t>
            </a:r>
            <a:r>
              <a:rPr lang="fr-FR"/>
              <a:t>idealized</a:t>
            </a:r>
            <a:r>
              <a:rPr lang="fr-FR"/>
              <a:t> </a:t>
            </a:r>
            <a:r>
              <a:rPr lang="fr-FR"/>
              <a:t>form</a:t>
            </a:r>
            <a:r>
              <a:rPr lang="fr-FR"/>
              <a:t>) how the </a:t>
            </a:r>
            <a:r>
              <a:rPr lang="fr-FR"/>
              <a:t>sample</a:t>
            </a:r>
            <a:r>
              <a:rPr lang="fr-FR"/>
              <a:t> data has been </a:t>
            </a:r>
            <a:r>
              <a:rPr lang="fr-FR"/>
              <a:t>generated</a:t>
            </a:r>
            <a:r>
              <a:rPr lang="fr-FR"/>
              <a:t>. It </a:t>
            </a:r>
            <a:r>
              <a:rPr lang="fr-FR"/>
              <a:t>describes</a:t>
            </a:r>
            <a:r>
              <a:rPr lang="fr-FR"/>
              <a:t> the data as </a:t>
            </a:r>
            <a:r>
              <a:rPr lang="fr-FR"/>
              <a:t>being</a:t>
            </a:r>
            <a:r>
              <a:rPr lang="fr-FR"/>
              <a:t> </a:t>
            </a:r>
            <a:r>
              <a:rPr lang="fr-FR"/>
              <a:t>realizations</a:t>
            </a:r>
            <a:r>
              <a:rPr lang="fr-FR"/>
              <a:t> of a </a:t>
            </a:r>
            <a:r>
              <a:rPr lang="fr-FR"/>
              <a:t>random</a:t>
            </a:r>
            <a:r>
              <a:rPr lang="fr-FR"/>
              <a:t> variable </a:t>
            </a:r>
            <a:r>
              <a:rPr lang="fr-FR"/>
              <a:t>following</a:t>
            </a:r>
            <a:r>
              <a:rPr lang="fr-FR"/>
              <a:t> a </a:t>
            </a:r>
            <a:r>
              <a:rPr lang="fr-FR"/>
              <a:t>parametrized</a:t>
            </a:r>
            <a:r>
              <a:rPr lang="fr-FR"/>
              <a:t> distribution.</a:t>
            </a:r>
            <a:endParaRPr lang="fr-FR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0412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193599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04972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74CBE1-71D4-BAB9-36B4-73D9755D333A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6210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80433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90235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CE67CC-86BC-8982-7E92-02DB02BE301A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225103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593870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X</a:t>
            </a:r>
            <a:br>
              <a:rPr lang="en-US"/>
            </a:br>
            <a:r>
              <a:rPr lang="en-US"/>
              <a:t>Back on earth, </a:t>
            </a:r>
            <a:r>
              <a:rPr lang="en-US"/>
              <a:t>everbody</a:t>
            </a:r>
            <a:r>
              <a:rPr lang="en-US"/>
              <a:t> is excited except biologists who want to know the size and weight of the first discovered </a:t>
            </a:r>
            <a:r>
              <a:rPr lang="en-US"/>
              <a:t>exospecies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282925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854382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3026254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526757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5090760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08293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We also need to estimate the population variance to</a:t>
            </a:r>
            <a:r>
              <a:rPr lang="en-US"/>
              <a:t> get a good idea of what the population loos like, and make predictions about future observations, including being able to say whether a given sample can plausibly come from that population or not.</a:t>
            </a: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2967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99114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57239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F6218D8-D9A7-98E4-D39E-D2D32E785A51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807738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917329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6772903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799652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69726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306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41346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79A676-AE5E-992E-5272-C4D89A17244E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72931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65919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09384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038F930-3AF3-7246-DACB-9E32949373CA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426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81109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85402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8BBD7E-05E3-95DD-4AA4-F7DCFFB2F4D2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437302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602101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71422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507004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The joint probability of independent events is equal to the product of </a:t>
            </a:r>
            <a:r>
              <a:rPr lang="en-US"/>
              <a:t>univariate</a:t>
            </a:r>
            <a:r>
              <a:rPr lang="en-US"/>
              <a:t> probabilities.</a:t>
            </a: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2389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5574389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121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E670A0-E217-47EA-FA04-6E38CB96D29B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53820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321293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855098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0B3B17D-92F4-2E43-D5A3-A828E6D3B7B0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9447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5994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0252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EC62397-382D-5EA9-4799-EDAFC036279D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5962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756078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8930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27EE62-B14E-7141-B9F8-F71077619A4D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793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3502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3402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7731D84-196E-2508-D487-0519D3601789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2598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78601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043955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8AAEDD0-5592-87CC-1651-DE5899E72FD8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715855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55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129219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006E17-5813-0C93-158E-9B219B74CF5B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48968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4600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73021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B325767-9FB2-6253-5895-F9C6D6C271B9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79558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02398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3092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58E6CE6-0355-423B-1966-ABE2D0571F1E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6348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95316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21907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B11EE55-38E4-C8EE-8C62-22EF2AFA30E2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24399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7667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160010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2318C3B-021D-BAE2-4D23-D02DC664AC7F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51438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4241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014865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624644-6D27-FAF7-6A3B-E69B5F5344FA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33709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54564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54233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0CDE83-5F17-0BE1-BA6E-8B48A312204B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26111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187660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51897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4012CAB-CD31-E244-8424-7F4EECE06394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618073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138112" y="768349"/>
            <a:ext cx="6819899" cy="3836988"/>
          </a:xfrm>
        </p:spPr>
      </p:sp>
      <p:sp>
        <p:nvSpPr>
          <p:cNvPr id="2212276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51322" indent="0">
              <a:buNone/>
              <a:defRPr/>
            </a:pPr>
            <a:r>
              <a:rPr lang="fr-FR"/>
              <a:t>In</a:t>
            </a:r>
            <a:r>
              <a:rPr lang="fr-FR"/>
              <a:t> </a:t>
            </a:r>
            <a:r>
              <a:rPr lang="fr-FR"/>
              <a:t>deduction</a:t>
            </a:r>
            <a:r>
              <a:rPr lang="fr-FR"/>
              <a:t>, the conclusions are in a </a:t>
            </a:r>
            <a:r>
              <a:rPr lang="fr-FR"/>
              <a:t>sense</a:t>
            </a:r>
            <a:r>
              <a:rPr lang="fr-FR"/>
              <a:t> « </a:t>
            </a:r>
            <a:r>
              <a:rPr lang="fr-FR"/>
              <a:t>contained</a:t>
            </a:r>
            <a:r>
              <a:rPr lang="fr-FR"/>
              <a:t> » (</a:t>
            </a:r>
            <a:r>
              <a:rPr lang="fr-FR"/>
              <a:t>although</a:t>
            </a:r>
            <a:r>
              <a:rPr lang="fr-FR"/>
              <a:t> </a:t>
            </a:r>
            <a:r>
              <a:rPr lang="fr-FR"/>
              <a:t>implicitly</a:t>
            </a:r>
            <a:r>
              <a:rPr lang="fr-FR"/>
              <a:t>) in the </a:t>
            </a:r>
            <a:r>
              <a:rPr lang="fr-FR"/>
              <a:t>premisses</a:t>
            </a:r>
            <a:r>
              <a:rPr lang="fr-FR"/>
              <a:t>.</a:t>
            </a:r>
            <a:br>
              <a:rPr lang="fr-FR"/>
            </a:br>
            <a:r>
              <a:rPr lang="fr-FR"/>
              <a:t>In induction, the conclusions « go </a:t>
            </a:r>
            <a:r>
              <a:rPr lang="fr-FR"/>
              <a:t>beyond</a:t>
            </a:r>
            <a:r>
              <a:rPr lang="fr-FR"/>
              <a:t> » the </a:t>
            </a:r>
            <a:r>
              <a:rPr lang="fr-FR"/>
              <a:t>premisses</a:t>
            </a:r>
            <a:r>
              <a:rPr lang="fr-FR"/>
              <a:t>.</a:t>
            </a:r>
            <a:endParaRPr lang="fr-FR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279897" name="Google Shape;116;g35f391192_017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1" y="768348"/>
            <a:ext cx="6819898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856535" name="Google Shape;117;g35f391192_017:notes"/>
          <p:cNvSpPr txBox="1">
            <a:spLocks noGrp="1"/>
          </p:cNvSpPr>
          <p:nvPr>
            <p:ph type="body" idx="1"/>
          </p:nvPr>
        </p:nvSpPr>
        <p:spPr bwMode="auto">
          <a:xfrm>
            <a:off x="709611" y="4861440"/>
            <a:ext cx="5676898" cy="4605574"/>
          </a:xfrm>
          <a:prstGeom prst="rect">
            <a:avLst/>
          </a:prstGeom>
        </p:spPr>
        <p:txBody>
          <a:bodyPr spcFirstLastPara="1" wrap="square" lIns="99030" tIns="99030" rIns="99030" bIns="99030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X</a:t>
            </a:r>
            <a:br>
              <a:rPr lang="en-US"/>
            </a:br>
            <a:r>
              <a:rPr lang="en-US"/>
              <a:t>Back on earth, </a:t>
            </a:r>
            <a:r>
              <a:rPr lang="en-US"/>
              <a:t>everbody</a:t>
            </a:r>
            <a:r>
              <a:rPr lang="en-US"/>
              <a:t> is excited except biologists who want to know the size and weight of the first discovered </a:t>
            </a:r>
            <a:r>
              <a:rPr lang="en-US"/>
              <a:t>exospecies</a:t>
            </a:r>
            <a:r>
              <a:rPr lang="en-US"/>
              <a:t>.</a:t>
            </a:r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84135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93470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1918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BB643BD-9922-0AF9-D0AC-3C5B955D5EAF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851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06568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753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C7F535B-7957-0E06-D8E1-139A6B206B89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73877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05436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71882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88BD756-6490-07BB-03E8-AE903F701A82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440861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1548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090947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322DCF-2811-4B00-DE74-90A49495BDEA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7233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32705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015441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362115B-18E0-6C41-B1DF-3E706AC572E0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2226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94840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71480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D034EFA-CA41-10E5-2A05-93DC301012C4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F96619-FA4A-2C19-7B2C-2259F6330952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69437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8922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49328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2AB114-8A48-5AAF-FFA9-5BD5CD841E83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24617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97407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267262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6D105F-B284-9037-54B9-0B8C61AE169A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5110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35513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167501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C14191C-EA12-A6D5-D0DC-DEEA4113B46C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91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37102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36663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29B88F-3246-CE05-6AF0-5A8D9CC935B8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74826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49549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01066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305C357-2BFD-E31C-AE80-2793487A34A4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31366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0541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11391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3183B8-2C76-716C-F05A-31D939470407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5296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53648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40355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58B3A1-5147-56BC-1754-3E3668636E75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0448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1491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19430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20EBAB6-742B-56F7-337D-12A7BD774D9B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8051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50895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66573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F55BC65-0D2C-619A-5038-12672ECAA303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7693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17978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251862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682ECA-68C9-3660-8C10-665003BD4F07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9124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6665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45496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635A6C-5135-8AC5-518B-5F339B7606C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482811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138112" y="768349"/>
            <a:ext cx="6819899" cy="3836988"/>
          </a:xfrm>
        </p:spPr>
      </p:sp>
      <p:sp>
        <p:nvSpPr>
          <p:cNvPr id="1189792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https://www.scribd.com/book/262691032/Scientific-Inference</a:t>
            </a:r>
            <a:endParaRPr lang="fr-FR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83719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440004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marL="151322" indent="0">
              <a:buNone/>
              <a:defRPr/>
            </a:pPr>
            <a:r>
              <a:rPr lang="fr-FR"/>
              <a:t>Our </a:t>
            </a:r>
            <a:r>
              <a:rPr lang="fr-FR"/>
              <a:t>internal</a:t>
            </a:r>
            <a:r>
              <a:rPr lang="fr-FR"/>
              <a:t> </a:t>
            </a:r>
            <a:r>
              <a:rPr lang="fr-FR"/>
              <a:t>models</a:t>
            </a:r>
            <a:r>
              <a:rPr lang="fr-FR"/>
              <a:t> of </a:t>
            </a:r>
            <a:r>
              <a:rPr lang="fr-FR"/>
              <a:t>objects</a:t>
            </a:r>
            <a:r>
              <a:rPr lang="fr-FR"/>
              <a:t> in the world</a:t>
            </a:r>
            <a:r>
              <a:rPr lang="fr-FR"/>
              <a:t> and the </a:t>
            </a:r>
            <a:r>
              <a:rPr lang="fr-FR"/>
              <a:t>kind</a:t>
            </a:r>
            <a:r>
              <a:rPr lang="fr-FR"/>
              <a:t> of </a:t>
            </a:r>
            <a:r>
              <a:rPr lang="fr-FR"/>
              <a:t>sensory</a:t>
            </a:r>
            <a:r>
              <a:rPr lang="fr-FR"/>
              <a:t> inputs </a:t>
            </a:r>
            <a:r>
              <a:rPr lang="fr-FR"/>
              <a:t>they</a:t>
            </a:r>
            <a:r>
              <a:rPr lang="fr-FR"/>
              <a:t> </a:t>
            </a:r>
            <a:r>
              <a:rPr lang="fr-FR"/>
              <a:t>generate</a:t>
            </a:r>
            <a:r>
              <a:rPr lang="fr-FR"/>
              <a:t>, are </a:t>
            </a:r>
            <a:r>
              <a:rPr lang="fr-FR"/>
              <a:t>constantly</a:t>
            </a:r>
            <a:r>
              <a:rPr lang="fr-FR"/>
              <a:t> </a:t>
            </a:r>
            <a:r>
              <a:rPr lang="fr-FR"/>
              <a:t>evolving</a:t>
            </a:r>
            <a:r>
              <a:rPr lang="fr-FR"/>
              <a:t> and </a:t>
            </a:r>
            <a:r>
              <a:rPr lang="fr-FR"/>
              <a:t>updated</a:t>
            </a:r>
            <a:r>
              <a:rPr lang="fr-FR"/>
              <a:t> </a:t>
            </a:r>
            <a:r>
              <a:rPr lang="fr-FR"/>
              <a:t>thanks</a:t>
            </a:r>
            <a:r>
              <a:rPr lang="fr-FR"/>
              <a:t> to </a:t>
            </a:r>
            <a:r>
              <a:rPr lang="fr-FR"/>
              <a:t>our</a:t>
            </a:r>
            <a:r>
              <a:rPr lang="fr-FR"/>
              <a:t> </a:t>
            </a:r>
            <a:r>
              <a:rPr lang="fr-FR"/>
              <a:t>experiences</a:t>
            </a:r>
            <a:r>
              <a:rPr lang="fr-FR"/>
              <a:t> and </a:t>
            </a:r>
            <a:r>
              <a:rPr lang="fr-FR"/>
              <a:t>learning</a:t>
            </a:r>
            <a:r>
              <a:rPr lang="fr-FR"/>
              <a:t>.</a:t>
            </a:r>
            <a:endParaRPr lang="fr-FR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05668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70799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94206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23EA1C-78D8-231A-48B4-34CC0EC8AA2A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MasterSp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3515375" name="Google Shape;124;g35f391192_045:notes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138112" y="768349"/>
            <a:ext cx="6819899" cy="3836988"/>
          </a:xfrm>
          <a:custGeom>
            <a:avLst/>
            <a:gdLst/>
            <a:ahLst/>
            <a:cxnLst/>
            <a:rect l="l" t="t" r="r" b="b"/>
            <a:pathLst>
              <a:path w="120000" h="120000" fill="norm" stroke="1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72477" name="Google Shape;125;g35f391192_045:notes"/>
          <p:cNvSpPr txBox="1">
            <a:spLocks noGrp="1"/>
          </p:cNvSpPr>
          <p:nvPr>
            <p:ph type="body" idx="1"/>
          </p:nvPr>
        </p:nvSpPr>
        <p:spPr bwMode="auto">
          <a:xfrm>
            <a:off x="709612" y="4861440"/>
            <a:ext cx="5676899" cy="4605575"/>
          </a:xfrm>
          <a:prstGeom prst="rect">
            <a:avLst/>
          </a:prstGeom>
        </p:spPr>
        <p:txBody>
          <a:bodyPr spcFirstLastPara="1" wrap="square" lIns="99031" tIns="99031" rIns="99031" bIns="99031" anchor="t" anchorCtr="0">
            <a:noAutofit/>
          </a:bodyPr>
          <a:lstStyle/>
          <a:p>
            <a:pPr marL="0" indent="0">
              <a:buNone/>
              <a:defRPr/>
            </a:pPr>
            <a:r>
              <a:rPr lang="en-US"/>
              <a:t>To produce the first sketch of the DNA structure, Francis Crick had to ask: “What is the most likely molecular structure capable of producing </a:t>
            </a:r>
            <a:r>
              <a:rPr lang="en-US"/>
              <a:t>Photo 51, given what I know of how X-ray diffraction works?”</a:t>
            </a: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" preserve="0" showMasterPhAnim="0" showMasterSp="1" type="title" userDrawn="1">
  <p:cSld name="TITLE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 bwMode="auto">
          <a:xfrm>
            <a:off x="3012325" y="1851670"/>
            <a:ext cx="54459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"/>
          <p:cNvSpPr/>
          <p:nvPr/>
        </p:nvSpPr>
        <p:spPr bwMode="auto">
          <a:xfrm>
            <a:off x="6208125" y="3845845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Subtitle" preserve="0" showMasterPhAnim="0" showMasterSp="1" userDrawn="1">
  <p:cSld name="TITLE_1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 bwMode="auto"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 bwMode="auto">
          <a:xfrm>
            <a:off x="685800" y="2897794"/>
            <a:ext cx="45054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 bwMode="auto">
          <a:xfrm>
            <a:off x="6101100" y="2863389"/>
            <a:ext cx="2446500" cy="143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Quote" preserve="0" showMasterPhAnim="0" showMasterSp="1" userDrawn="1">
  <p:cSld name="TITLE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 bwMode="auto"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 bwMode="auto">
          <a:xfrm>
            <a:off x="3165233" y="1146050"/>
            <a:ext cx="4809000" cy="3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pPr>
              <a:defRPr/>
            </a:pPr>
            <a:endParaRPr/>
          </a:p>
        </p:txBody>
      </p:sp>
      <p:grpSp>
        <p:nvGrpSpPr>
          <p:cNvPr id="20" name="Google Shape;20;p4"/>
          <p:cNvGrpSpPr/>
          <p:nvPr/>
        </p:nvGrpSpPr>
        <p:grpSpPr bwMode="auto"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 bwMode="auto"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" sz="9400" b="1">
                  <a:solidFill>
                    <a:schemeClr val="dk1"/>
                  </a:solidFill>
                </a:rPr>
                <a:t>‘’</a:t>
              </a:r>
              <a:endParaRPr sz="9400" b="1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 bwMode="auto">
            <a:xfrm>
              <a:off x="1397400" y="1396000"/>
              <a:ext cx="772200" cy="1024200"/>
            </a:xfrm>
            <a:prstGeom prst="rect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1 column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7"/>
            <a:ext cx="7761600" cy="96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 bwMode="auto">
          <a:xfrm>
            <a:off x="691200" y="1511100"/>
            <a:ext cx="77616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5"/>
          <p:cNvSpPr/>
          <p:nvPr/>
        </p:nvSpPr>
        <p:spPr bwMode="auto">
          <a:xfrm>
            <a:off x="813272" y="884374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8" name="Google Shape;28;p5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2 columns" preserve="0" showMasterPhAnim="0" showMasterSp="1" type="twoCol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" name="Google Shape;32;p6"/>
          <p:cNvSpPr/>
          <p:nvPr/>
        </p:nvSpPr>
        <p:spPr bwMode="auto">
          <a:xfrm>
            <a:off x="813272" y="869134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 bwMode="auto">
          <a:xfrm>
            <a:off x="691200" y="291418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 bwMode="auto">
          <a:xfrm>
            <a:off x="6912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 bwMode="auto">
          <a:xfrm>
            <a:off x="4685500" y="1393425"/>
            <a:ext cx="37674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+ 3 columns" preserve="0" showMasterPhAnim="0" showMasterSp="1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9" name="Google Shape;39;p7"/>
          <p:cNvSpPr/>
          <p:nvPr/>
        </p:nvSpPr>
        <p:spPr bwMode="auto">
          <a:xfrm>
            <a:off x="813272" y="875689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 bwMode="auto">
          <a:xfrm>
            <a:off x="691200" y="297974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 bwMode="auto">
          <a:xfrm>
            <a:off x="691200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 bwMode="auto">
          <a:xfrm>
            <a:off x="3321088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 bwMode="auto">
          <a:xfrm>
            <a:off x="5950975" y="1393425"/>
            <a:ext cx="2501699" cy="29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Title only" preserve="0" showMasterPhAnim="0" showMasterSp="1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 bwMode="auto"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7" name="Google Shape;47;p8"/>
          <p:cNvSpPr/>
          <p:nvPr/>
        </p:nvSpPr>
        <p:spPr bwMode="auto">
          <a:xfrm>
            <a:off x="813272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 bwMode="auto">
          <a:xfrm>
            <a:off x="691200" y="628125"/>
            <a:ext cx="7761600" cy="49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Blank" preserve="0" showMasterPhAnim="0" showMasterSp="1" type="blank" userDrawn="1">
  <p:cSld name="BLANK"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 bwMode="auto"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 bwMode="auto">
          <a:xfrm>
            <a:off x="4297650" y="4777483"/>
            <a:ext cx="548700" cy="3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simple-ligh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 bwMode="auto"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 bwMode="auto"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 bwMode="auto"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1pPr>
            <a:lvl2pPr lvl="1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2pPr>
            <a:lvl3pPr lvl="2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3pPr>
            <a:lvl4pPr lvl="3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4pPr>
            <a:lvl5pPr lvl="4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5pPr>
            <a:lvl6pPr lvl="5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6pPr>
            <a:lvl7pPr lvl="6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7pPr>
            <a:lvl8pPr lvl="7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8pPr>
            <a:lvl9pPr lvl="8" algn="r">
              <a:buNone/>
              <a:defRPr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6.jp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i.org/10.3758/s13423-013-0572-3" TargetMode="Externa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rpsychologist.com/d3/ci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i.org/10.1136/bmj.l5381" TargetMode="Externa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hyperlink" Target="https://xkcd.com/1478/" TargetMode="Externa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microsoft.com/office/2007/relationships/diagramDrawing" Target="../diagrams/drawing1.xml" /><Relationship Id="rId4" Type="http://schemas.openxmlformats.org/officeDocument/2006/relationships/diagramData" Target="../diagrams/data1.xml" /><Relationship Id="rId5" Type="http://schemas.openxmlformats.org/officeDocument/2006/relationships/diagramColors" Target="../diagrams/colors1.xml" /><Relationship Id="rId6" Type="http://schemas.openxmlformats.org/officeDocument/2006/relationships/diagramLayout" Target="../diagrams/layout1.xml" /><Relationship Id="rId7" Type="http://schemas.openxmlformats.org/officeDocument/2006/relationships/diagramQuickStyle" Target="../diagrams/quickStyle1.xml" 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Relationship Id="rId4" Type="http://schemas.openxmlformats.org/officeDocument/2006/relationships/image" Target="../media/image16.jpg"/><Relationship Id="rId5" Type="http://schemas.openxmlformats.org/officeDocument/2006/relationships/image" Target="../media/image35.jpg"/><Relationship Id="rId6" Type="http://schemas.openxmlformats.org/officeDocument/2006/relationships/hyperlink" Target="https://doi.org/10.1002/reg2.79" TargetMode="Externa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hyperlink" Target="https://doi.org/10.1177/2515245918770963" TargetMode="Externa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hyperlink" Target="https://daniellakens.blogspot.com/2017/12/understanding-common-misconceptions.html" TargetMode="Externa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i.org/10.1016/j.socec.2004.09.033" TargetMode="External"/><Relationship Id="rId4" Type="http://schemas.openxmlformats.org/officeDocument/2006/relationships/hyperlink" Target="https://doi.org/10.1038/506150a" TargetMode="External"/><Relationship Id="rId5" Type="http://schemas.openxmlformats.org/officeDocument/2006/relationships/hyperlink" Target="https://doi.org/10.3389/fpsyg.2015.00223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jp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1.jp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 bwMode="auto">
          <a:xfrm flipH="0" flipV="0">
            <a:off x="643736" y="1851669"/>
            <a:ext cx="7814487" cy="18041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part 1/4</a:t>
            </a:r>
            <a:br>
              <a:rPr lang="en"/>
            </a:br>
            <a:r>
              <a:rPr lang="en" sz="3600"/>
              <a:t>Fundamental concepts of frequentist statistics</a:t>
            </a:r>
            <a:endParaRPr sz="3600"/>
          </a:p>
        </p:txBody>
      </p:sp>
      <p:sp>
        <p:nvSpPr>
          <p:cNvPr id="4" name="Google Shape;70;p12"/>
          <p:cNvSpPr txBox="1"/>
          <p:nvPr/>
        </p:nvSpPr>
        <p:spPr bwMode="auto">
          <a:xfrm flipH="0" flipV="0">
            <a:off x="179511" y="4184181"/>
            <a:ext cx="8507287" cy="79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4" tIns="91424" rIns="91424" bIns="91424" anchor="t" anchorCtr="0">
            <a:noAutofit/>
          </a:bodyPr>
          <a:lstStyle/>
          <a:p>
            <a:pPr>
              <a:spcBef>
                <a:spcPts val="1000"/>
              </a:spcBef>
              <a:defRPr/>
            </a:pPr>
            <a:r>
              <a:rPr lang="en-US" sz="1400" b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Oussama Abdoun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MEng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,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PhD)</a:t>
            </a:r>
            <a:r>
              <a:rPr lang="en-US" sz="1400" b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– oussama.abdoun@pm.me</a:t>
            </a:r>
            <a:endParaRPr lang="en-US" sz="14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sz="1200" i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Bayesian Statistics – CRNL </a:t>
            </a:r>
            <a:r>
              <a:rPr lang="en-US" sz="1200" i="1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– dec 2024</a:t>
            </a:r>
            <a:endParaRPr sz="1200" i="1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1000"/>
              </a:spcBef>
              <a:spcAft>
                <a:spcPts val="1000"/>
              </a:spcAft>
              <a:buNone/>
              <a:defRPr/>
            </a:pP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8884139" name="Oval 22"/>
          <p:cNvSpPr/>
          <p:nvPr/>
        </p:nvSpPr>
        <p:spPr bwMode="auto">
          <a:xfrm>
            <a:off x="683568" y="1203597"/>
            <a:ext cx="7992887" cy="345638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 b="1">
              <a:latin typeface="Montserrat"/>
            </a:endParaRPr>
          </a:p>
        </p:txBody>
      </p:sp>
      <p:sp>
        <p:nvSpPr>
          <p:cNvPr id="1677858782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The place of statistical inference in science</a:t>
            </a:r>
            <a:endParaRPr sz="2400"/>
          </a:p>
        </p:txBody>
      </p:sp>
      <p:sp>
        <p:nvSpPr>
          <p:cNvPr id="639558502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6DD3352-458B-6642-0BDF-A7AD0C44A223}" type="slidenum">
              <a:rPr lang="en"/>
              <a:t/>
            </a:fld>
            <a:endParaRPr/>
          </a:p>
        </p:txBody>
      </p:sp>
      <p:sp>
        <p:nvSpPr>
          <p:cNvPr id="1674816216" name="Oval 1"/>
          <p:cNvSpPr/>
          <p:nvPr/>
        </p:nvSpPr>
        <p:spPr bwMode="auto">
          <a:xfrm>
            <a:off x="899591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DEDUCTION</a:t>
            </a:r>
            <a:endParaRPr lang="fr-FR" sz="1800" b="1">
              <a:latin typeface="Montserrat"/>
            </a:endParaRPr>
          </a:p>
        </p:txBody>
      </p:sp>
      <p:sp>
        <p:nvSpPr>
          <p:cNvPr id="271318236" name="Oval 15"/>
          <p:cNvSpPr/>
          <p:nvPr/>
        </p:nvSpPr>
        <p:spPr bwMode="auto">
          <a:xfrm>
            <a:off x="3491879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INDUCTION</a:t>
            </a:r>
            <a:endParaRPr lang="fr-FR" sz="1800" b="1">
              <a:latin typeface="Montserrat"/>
            </a:endParaRPr>
          </a:p>
        </p:txBody>
      </p:sp>
      <p:sp>
        <p:nvSpPr>
          <p:cNvPr id="873893238" name="Oval 17"/>
          <p:cNvSpPr/>
          <p:nvPr/>
        </p:nvSpPr>
        <p:spPr bwMode="auto">
          <a:xfrm>
            <a:off x="6084167" y="2067693"/>
            <a:ext cx="2376263" cy="17281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1800" b="1">
                <a:latin typeface="Montserrat"/>
              </a:rPr>
              <a:t>ABDUCTION</a:t>
            </a:r>
            <a:endParaRPr lang="fr-FR" sz="1800" b="1">
              <a:latin typeface="Montserrat"/>
            </a:endParaRPr>
          </a:p>
        </p:txBody>
      </p:sp>
      <p:sp>
        <p:nvSpPr>
          <p:cNvPr id="1762227520" name="TextBox 23"/>
          <p:cNvSpPr txBox="1"/>
          <p:nvPr/>
        </p:nvSpPr>
        <p:spPr bwMode="auto">
          <a:xfrm>
            <a:off x="3236089" y="1491629"/>
            <a:ext cx="290486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chemeClr val="accent3"/>
                </a:solidFill>
                <a:latin typeface="Montserrat"/>
              </a:rPr>
              <a:t>TYPES OF REASONING</a:t>
            </a:r>
            <a:endParaRPr/>
          </a:p>
        </p:txBody>
      </p:sp>
      <p:sp>
        <p:nvSpPr>
          <p:cNvPr id="2061302811" name="Oval 24"/>
          <p:cNvSpPr/>
          <p:nvPr/>
        </p:nvSpPr>
        <p:spPr bwMode="auto">
          <a:xfrm>
            <a:off x="4499991" y="3147813"/>
            <a:ext cx="792086" cy="441558"/>
          </a:xfrm>
          <a:prstGeom prst="ellipse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 sz="1800" b="1">
              <a:latin typeface="Montserrat"/>
            </a:endParaRPr>
          </a:p>
        </p:txBody>
      </p:sp>
      <p:cxnSp>
        <p:nvCxnSpPr>
          <p:cNvPr id="243728646" name="Straight Arrow Connector 25"/>
          <p:cNvCxnSpPr>
            <a:cxnSpLocks/>
          </p:cNvCxnSpPr>
          <p:nvPr/>
        </p:nvCxnSpPr>
        <p:spPr bwMode="auto">
          <a:xfrm flipH="1" flipV="1">
            <a:off x="5076055" y="3589371"/>
            <a:ext cx="360039" cy="422537"/>
          </a:xfrm>
          <a:prstGeom prst="straightConnector1">
            <a:avLst/>
          </a:prstGeom>
          <a:ln w="317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2222776" name="TextBox 26"/>
          <p:cNvSpPr txBox="1"/>
          <p:nvPr/>
        </p:nvSpPr>
        <p:spPr bwMode="auto">
          <a:xfrm>
            <a:off x="4043396" y="4083917"/>
            <a:ext cx="290486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tatistical inference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30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22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788886" name="Group 10"/>
          <p:cNvGrpSpPr/>
          <p:nvPr/>
        </p:nvGrpSpPr>
        <p:grpSpPr bwMode="auto">
          <a:xfrm>
            <a:off x="3139459" y="2283717"/>
            <a:ext cx="2872699" cy="518159"/>
            <a:chOff x="1115615" y="2067237"/>
            <a:chExt cx="2872699" cy="518159"/>
          </a:xfrm>
        </p:grpSpPr>
        <p:pic>
          <p:nvPicPr>
            <p:cNvPr id="1603384273" name="Picture 2" descr="Z:\media\truecrypt1\pro\teaching\2020_EcoleDoctorale_Stats\1-01\population-vs-sample.png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lum bright="40000" contrast="-40000"/>
            </a:blip>
            <a:srcRect l="1741" t="16845" r="2031" b="62478"/>
            <a:stretch/>
          </p:blipFill>
          <p:spPr bwMode="auto">
            <a:xfrm>
              <a:off x="1187623" y="2067237"/>
              <a:ext cx="2727959" cy="518159"/>
            </a:xfrm>
            <a:prstGeom prst="rect">
              <a:avLst/>
            </a:prstGeom>
            <a:noFill/>
          </p:spPr>
        </p:pic>
        <p:sp>
          <p:nvSpPr>
            <p:cNvPr id="1225411591" name="TextBox 12"/>
            <p:cNvSpPr txBox="1"/>
            <p:nvPr/>
          </p:nvSpPr>
          <p:spPr bwMode="auto">
            <a:xfrm>
              <a:off x="2172875" y="2210676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710697044" name="TextBox 13"/>
            <p:cNvSpPr txBox="1"/>
            <p:nvPr/>
          </p:nvSpPr>
          <p:spPr bwMode="auto">
            <a:xfrm>
              <a:off x="234737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58489733" name="TextBox 14"/>
            <p:cNvSpPr txBox="1"/>
            <p:nvPr/>
          </p:nvSpPr>
          <p:spPr bwMode="auto">
            <a:xfrm>
              <a:off x="269979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509034235" name="TextBox 15"/>
            <p:cNvSpPr txBox="1"/>
            <p:nvPr/>
          </p:nvSpPr>
          <p:spPr bwMode="auto">
            <a:xfrm>
              <a:off x="252186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736410869" name="TextBox 16"/>
            <p:cNvSpPr txBox="1"/>
            <p:nvPr/>
          </p:nvSpPr>
          <p:spPr bwMode="auto">
            <a:xfrm>
              <a:off x="2874287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852604607" name="TextBox 17"/>
            <p:cNvSpPr txBox="1"/>
            <p:nvPr/>
          </p:nvSpPr>
          <p:spPr bwMode="auto">
            <a:xfrm>
              <a:off x="1293539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990370763" name="TextBox 18"/>
            <p:cNvSpPr txBox="1"/>
            <p:nvPr/>
          </p:nvSpPr>
          <p:spPr bwMode="auto">
            <a:xfrm>
              <a:off x="1115615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54783826" name="TextBox 20"/>
            <p:cNvSpPr txBox="1"/>
            <p:nvPr/>
          </p:nvSpPr>
          <p:spPr bwMode="auto">
            <a:xfrm>
              <a:off x="146803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36300805" name="TextBox 26"/>
            <p:cNvSpPr txBox="1"/>
            <p:nvPr/>
          </p:nvSpPr>
          <p:spPr bwMode="auto">
            <a:xfrm>
              <a:off x="182045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998336175" name="TextBox 27"/>
            <p:cNvSpPr txBox="1"/>
            <p:nvPr/>
          </p:nvSpPr>
          <p:spPr bwMode="auto">
            <a:xfrm>
              <a:off x="1642531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397750478" name="TextBox 28"/>
            <p:cNvSpPr txBox="1"/>
            <p:nvPr/>
          </p:nvSpPr>
          <p:spPr bwMode="auto">
            <a:xfrm>
              <a:off x="199495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354979717" name="TextBox 29"/>
            <p:cNvSpPr txBox="1"/>
            <p:nvPr/>
          </p:nvSpPr>
          <p:spPr bwMode="auto">
            <a:xfrm>
              <a:off x="3044592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008576631" name="TextBox 30"/>
            <p:cNvSpPr txBox="1"/>
            <p:nvPr/>
          </p:nvSpPr>
          <p:spPr bwMode="auto">
            <a:xfrm>
              <a:off x="339701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5591540" name="TextBox 31"/>
            <p:cNvSpPr txBox="1"/>
            <p:nvPr/>
          </p:nvSpPr>
          <p:spPr bwMode="auto">
            <a:xfrm>
              <a:off x="321908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165750421" name="TextBox 32"/>
            <p:cNvSpPr txBox="1"/>
            <p:nvPr/>
          </p:nvSpPr>
          <p:spPr bwMode="auto">
            <a:xfrm>
              <a:off x="3571506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</p:grpSp>
      <p:sp>
        <p:nvSpPr>
          <p:cNvPr id="91979850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20990288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07D7DF5-CA48-79DD-9BC1-01ECDE42431D}" type="slidenum">
              <a:rPr lang="en"/>
              <a:t/>
            </a:fld>
            <a:endParaRPr lang="en"/>
          </a:p>
        </p:txBody>
      </p:sp>
      <p:sp>
        <p:nvSpPr>
          <p:cNvPr id="28344953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2000" b="0"/>
              <a:t>The </a:t>
            </a:r>
            <a:r>
              <a:rPr lang="fr-FR" sz="2000" b="0"/>
              <a:t>process</a:t>
            </a:r>
            <a:r>
              <a:rPr lang="fr-FR" sz="2000" b="0"/>
              <a:t> of </a:t>
            </a:r>
            <a:r>
              <a:rPr lang="fr-FR" sz="2000" b="0"/>
              <a:t>estimating</a:t>
            </a:r>
            <a:r>
              <a:rPr lang="fr-FR" sz="2000" b="0"/>
              <a:t> the </a:t>
            </a:r>
            <a:r>
              <a:rPr lang="fr-FR" sz="2000" b="0"/>
              <a:t>properties</a:t>
            </a:r>
            <a:r>
              <a:rPr lang="fr-FR" sz="2000" b="0"/>
              <a:t> of an </a:t>
            </a:r>
            <a:r>
              <a:rPr lang="fr-FR" sz="2000" b="0"/>
              <a:t>underlying</a:t>
            </a:r>
            <a:r>
              <a:rPr lang="fr-FR" sz="2000" b="0"/>
              <a:t> population </a:t>
            </a:r>
            <a:r>
              <a:rPr lang="fr-FR" sz="2000" b="0"/>
              <a:t>from</a:t>
            </a:r>
            <a:r>
              <a:rPr lang="fr-FR" sz="2000" b="0"/>
              <a:t> a </a:t>
            </a:r>
            <a:r>
              <a:rPr lang="fr-FR" sz="2000" b="0"/>
              <a:t>sample</a:t>
            </a:r>
            <a:r>
              <a:rPr lang="fr-FR" sz="2000" b="0"/>
              <a:t> of data.</a:t>
            </a:r>
            <a:endParaRPr lang="fr-FR" sz="2000" b="0"/>
          </a:p>
        </p:txBody>
      </p:sp>
      <p:pic>
        <p:nvPicPr>
          <p:cNvPr id="778172961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3614151" y="3532261"/>
            <a:ext cx="1915695" cy="429889"/>
          </a:xfrm>
          <a:prstGeom prst="rect">
            <a:avLst/>
          </a:prstGeom>
          <a:noFill/>
        </p:spPr>
      </p:pic>
      <p:pic>
        <p:nvPicPr>
          <p:cNvPr id="984025113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3208019" y="2297821"/>
            <a:ext cx="2727959" cy="518159"/>
          </a:xfrm>
          <a:prstGeom prst="rect">
            <a:avLst/>
          </a:prstGeom>
          <a:noFill/>
        </p:spPr>
      </p:pic>
      <p:cxnSp>
        <p:nvCxnSpPr>
          <p:cNvPr id="455699937" name="Straight Arrow Connector 22"/>
          <p:cNvCxnSpPr>
            <a:cxnSpLocks/>
          </p:cNvCxnSpPr>
          <p:nvPr/>
        </p:nvCxnSpPr>
        <p:spPr bwMode="auto">
          <a:xfrm flipV="1">
            <a:off x="4766279" y="2815981"/>
            <a:ext cx="0" cy="7162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139181" name="Straight Arrow Connector 23"/>
          <p:cNvCxnSpPr>
            <a:cxnSpLocks/>
          </p:cNvCxnSpPr>
          <p:nvPr/>
        </p:nvCxnSpPr>
        <p:spPr bwMode="auto">
          <a:xfrm>
            <a:off x="4432527" y="2815981"/>
            <a:ext cx="0" cy="7162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7792926" name="TextBox 24"/>
          <p:cNvSpPr txBox="1"/>
          <p:nvPr/>
        </p:nvSpPr>
        <p:spPr bwMode="auto">
          <a:xfrm>
            <a:off x="4816093" y="2830908"/>
            <a:ext cx="2426321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  <a:p>
            <a:pPr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(“guessing” properties of the whole population)</a:t>
            </a:r>
            <a:endParaRPr/>
          </a:p>
        </p:txBody>
      </p:sp>
      <p:sp>
        <p:nvSpPr>
          <p:cNvPr id="1604247726" name="TextBox 25"/>
          <p:cNvSpPr txBox="1"/>
          <p:nvPr/>
        </p:nvSpPr>
        <p:spPr bwMode="auto">
          <a:xfrm>
            <a:off x="1907703" y="2810023"/>
            <a:ext cx="2517575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Sampling</a:t>
            </a:r>
            <a:endParaRPr/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(picking up random members of the population)</a:t>
            </a:r>
            <a:endParaRPr/>
          </a:p>
        </p:txBody>
      </p:sp>
      <p:sp>
        <p:nvSpPr>
          <p:cNvPr id="1361680491" name="Google Shape;120;p18"/>
          <p:cNvSpPr txBox="1"/>
          <p:nvPr/>
        </p:nvSpPr>
        <p:spPr bwMode="auto">
          <a:xfrm>
            <a:off x="691200" y="4227933"/>
            <a:ext cx="7761600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fr-FR" sz="1400" b="0"/>
              <a:t>Statistical</a:t>
            </a:r>
            <a:r>
              <a:rPr lang="fr-FR" sz="1400" b="0"/>
              <a:t> </a:t>
            </a:r>
            <a:r>
              <a:rPr lang="fr-FR" sz="1400" b="0"/>
              <a:t>inference</a:t>
            </a:r>
            <a:r>
              <a:rPr lang="fr-FR" sz="1400" b="0"/>
              <a:t> = type of </a:t>
            </a:r>
            <a:r>
              <a:rPr lang="fr-FR" sz="1400" b="0"/>
              <a:t>induction</a:t>
            </a:r>
            <a:br>
              <a:rPr lang="fr-FR" sz="1400" b="0"/>
            </a:br>
            <a:r>
              <a:rPr lang="fr-FR" sz="1400" b="0"/>
              <a:t>where</a:t>
            </a:r>
            <a:r>
              <a:rPr lang="fr-FR" sz="1400" b="0"/>
              <a:t> </a:t>
            </a:r>
            <a:r>
              <a:rPr lang="fr-FR" sz="1400" b="0"/>
              <a:t>uncertainty</a:t>
            </a:r>
            <a:r>
              <a:rPr lang="fr-FR" sz="1400" b="0"/>
              <a:t> arises </a:t>
            </a:r>
            <a:r>
              <a:rPr lang="fr-FR" sz="1400" b="0"/>
              <a:t>from</a:t>
            </a:r>
            <a:r>
              <a:rPr lang="fr-FR" sz="1400" b="0"/>
              <a:t> </a:t>
            </a:r>
            <a:r>
              <a:rPr lang="fr-FR" sz="1400" b="0"/>
              <a:t>having</a:t>
            </a:r>
            <a:r>
              <a:rPr lang="fr-FR" sz="1400" b="0"/>
              <a:t> </a:t>
            </a:r>
            <a:r>
              <a:rPr lang="fr-FR" sz="1400" b="0"/>
              <a:t>only</a:t>
            </a:r>
            <a:r>
              <a:rPr lang="fr-FR" sz="1400" b="0"/>
              <a:t> </a:t>
            </a:r>
            <a:r>
              <a:rPr lang="fr-FR" sz="1400" b="0" i="1"/>
              <a:t>partial data</a:t>
            </a:r>
            <a:endParaRPr lang="fr-FR" sz="1400" b="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02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13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24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17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79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68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229075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1971333469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60706F5-7B8A-F01E-EBCE-A217095EC16C}" type="slidenum">
              <a:rPr lang="en"/>
              <a:t/>
            </a:fld>
            <a:endParaRPr lang="en"/>
          </a:p>
        </p:txBody>
      </p:sp>
      <p:sp>
        <p:nvSpPr>
          <p:cNvPr id="999005619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1800" b="0"/>
              <a:t>Sampling</a:t>
            </a:r>
            <a:r>
              <a:rPr lang="fr-FR" sz="1800" b="0"/>
              <a:t> and </a:t>
            </a:r>
            <a:r>
              <a:rPr lang="fr-FR" sz="1800" b="0"/>
              <a:t>inference</a:t>
            </a:r>
            <a:r>
              <a:rPr lang="fr-FR" sz="1800" b="0"/>
              <a:t> are </a:t>
            </a:r>
            <a:r>
              <a:rPr lang="fr-FR" sz="1800" b="0"/>
              <a:t>required</a:t>
            </a:r>
            <a:r>
              <a:rPr lang="fr-FR" sz="1800" b="0"/>
              <a:t> </a:t>
            </a:r>
            <a:r>
              <a:rPr lang="fr-FR" sz="1800" b="0"/>
              <a:t>whenever</a:t>
            </a:r>
            <a:r>
              <a:rPr lang="fr-FR" sz="1800" b="0"/>
              <a:t> </a:t>
            </a:r>
            <a:r>
              <a:rPr lang="fr-FR" sz="1800" b="0"/>
              <a:t>observing</a:t>
            </a:r>
            <a:r>
              <a:rPr lang="fr-FR" sz="1800" b="0"/>
              <a:t> the </a:t>
            </a:r>
            <a:r>
              <a:rPr lang="fr-FR" sz="1800" b="0"/>
              <a:t>entire</a:t>
            </a:r>
            <a:r>
              <a:rPr lang="fr-FR" sz="1800" b="0"/>
              <a:t> population of </a:t>
            </a:r>
            <a:r>
              <a:rPr lang="fr-FR" sz="1800" b="0"/>
              <a:t>interest</a:t>
            </a:r>
            <a:r>
              <a:rPr lang="fr-FR" sz="1800" b="0"/>
              <a:t> </a:t>
            </a:r>
            <a:r>
              <a:rPr lang="fr-FR" sz="1800" b="0"/>
              <a:t>is</a:t>
            </a:r>
            <a:r>
              <a:rPr lang="fr-FR" sz="1800" b="0"/>
              <a:t> </a:t>
            </a:r>
            <a:r>
              <a:rPr lang="fr-FR" sz="1800" b="0"/>
              <a:t>impractical</a:t>
            </a:r>
            <a:r>
              <a:rPr lang="fr-FR" sz="1800" b="0"/>
              <a:t>, </a:t>
            </a:r>
            <a:r>
              <a:rPr lang="fr-FR" sz="1800" b="0"/>
              <a:t>either</a:t>
            </a:r>
            <a:r>
              <a:rPr lang="fr-FR" sz="1800" b="0"/>
              <a:t> </a:t>
            </a:r>
            <a:r>
              <a:rPr lang="fr-FR" sz="1800" b="0"/>
              <a:t>because</a:t>
            </a:r>
            <a:r>
              <a:rPr lang="fr-FR" sz="1800" b="0"/>
              <a:t>:</a:t>
            </a:r>
            <a:endParaRPr lang="fr-FR" sz="1800" b="0"/>
          </a:p>
        </p:txBody>
      </p:sp>
      <p:cxnSp>
        <p:nvCxnSpPr>
          <p:cNvPr id="801795365" name="Straight Arrow Connector 22"/>
          <p:cNvCxnSpPr>
            <a:cxnSpLocks/>
          </p:cNvCxnSpPr>
          <p:nvPr/>
        </p:nvCxnSpPr>
        <p:spPr bwMode="auto">
          <a:xfrm flipV="1">
            <a:off x="2682219" y="3367638"/>
            <a:ext cx="0" cy="7162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2834173" name="Straight Arrow Connector 23"/>
          <p:cNvCxnSpPr>
            <a:cxnSpLocks/>
          </p:cNvCxnSpPr>
          <p:nvPr/>
        </p:nvCxnSpPr>
        <p:spPr bwMode="auto">
          <a:xfrm>
            <a:off x="2348467" y="3367638"/>
            <a:ext cx="0" cy="7162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872595" name="TextBox 24"/>
          <p:cNvSpPr txBox="1"/>
          <p:nvPr/>
        </p:nvSpPr>
        <p:spPr bwMode="auto">
          <a:xfrm>
            <a:off x="2732033" y="3601525"/>
            <a:ext cx="111988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691136087" name="TextBox 25"/>
          <p:cNvSpPr txBox="1"/>
          <p:nvPr/>
        </p:nvSpPr>
        <p:spPr bwMode="auto">
          <a:xfrm>
            <a:off x="1132303" y="3601525"/>
            <a:ext cx="1208916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sampling</a:t>
            </a:r>
            <a:endParaRPr/>
          </a:p>
        </p:txBody>
      </p:sp>
      <p:grpSp>
        <p:nvGrpSpPr>
          <p:cNvPr id="1193823529" name="Group 8"/>
          <p:cNvGrpSpPr/>
          <p:nvPr/>
        </p:nvGrpSpPr>
        <p:grpSpPr bwMode="auto">
          <a:xfrm>
            <a:off x="918844" y="2921485"/>
            <a:ext cx="3138188" cy="432047"/>
            <a:chOff x="4355975" y="2643757"/>
            <a:chExt cx="3138188" cy="432047"/>
          </a:xfrm>
        </p:grpSpPr>
        <p:pic>
          <p:nvPicPr>
            <p:cNvPr id="1973939930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4355975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66483211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4806999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02418558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258021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922012895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5709044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238128866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6160068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728595754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6611090" y="2643757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223636698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7062116" y="2643757"/>
              <a:ext cx="432047" cy="432047"/>
            </a:xfrm>
            <a:prstGeom prst="rect">
              <a:avLst/>
            </a:prstGeom>
            <a:noFill/>
          </p:spPr>
        </p:pic>
      </p:grpSp>
      <p:grpSp>
        <p:nvGrpSpPr>
          <p:cNvPr id="1334488408" name="Group 9"/>
          <p:cNvGrpSpPr/>
          <p:nvPr/>
        </p:nvGrpSpPr>
        <p:grpSpPr bwMode="auto">
          <a:xfrm>
            <a:off x="1820890" y="4083917"/>
            <a:ext cx="1334093" cy="432047"/>
            <a:chOff x="5276997" y="3806190"/>
            <a:chExt cx="1334093" cy="432047"/>
          </a:xfrm>
        </p:grpSpPr>
        <p:pic>
          <p:nvPicPr>
            <p:cNvPr id="1191999687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276997" y="3806190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050971002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/>
          </p:blipFill>
          <p:spPr bwMode="auto">
            <a:xfrm>
              <a:off x="5728019" y="3806190"/>
              <a:ext cx="432047" cy="432047"/>
            </a:xfrm>
            <a:prstGeom prst="rect">
              <a:avLst/>
            </a:prstGeom>
            <a:noFill/>
          </p:spPr>
        </p:pic>
        <p:pic>
          <p:nvPicPr>
            <p:cNvPr id="16487444" name="Picture 3" descr="Z:\media\truecrypt1\pro\teaching\2020_EcoleDoctorale_Stats\1-01\rat-1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tretch/>
          </p:blipFill>
          <p:spPr bwMode="auto">
            <a:xfrm>
              <a:off x="6179042" y="3806190"/>
              <a:ext cx="432047" cy="432047"/>
            </a:xfrm>
            <a:prstGeom prst="rect">
              <a:avLst/>
            </a:prstGeom>
            <a:noFill/>
          </p:spPr>
        </p:pic>
      </p:grpSp>
      <p:grpSp>
        <p:nvGrpSpPr>
          <p:cNvPr id="666848611" name="Group 1"/>
          <p:cNvGrpSpPr/>
          <p:nvPr/>
        </p:nvGrpSpPr>
        <p:grpSpPr bwMode="auto">
          <a:xfrm>
            <a:off x="5853382" y="4176057"/>
            <a:ext cx="1582863" cy="244881"/>
            <a:chOff x="5051995" y="3898329"/>
            <a:chExt cx="1582863" cy="244881"/>
          </a:xfrm>
        </p:grpSpPr>
        <p:pic>
          <p:nvPicPr>
            <p:cNvPr id="121523313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5319106" y="3901216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9398692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588700" y="3901216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126220654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124066" y="3898329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607596629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051995" y="3901216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85178669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856383" y="3901216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80627669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6394775" y="3901216"/>
              <a:ext cx="240082" cy="241993"/>
            </a:xfrm>
            <a:prstGeom prst="rect">
              <a:avLst/>
            </a:prstGeom>
            <a:noFill/>
          </p:spPr>
        </p:pic>
      </p:grpSp>
      <p:grpSp>
        <p:nvGrpSpPr>
          <p:cNvPr id="1821608078" name="Group 2"/>
          <p:cNvGrpSpPr/>
          <p:nvPr/>
        </p:nvGrpSpPr>
        <p:grpSpPr bwMode="auto">
          <a:xfrm>
            <a:off x="5331153" y="2916073"/>
            <a:ext cx="2553212" cy="509467"/>
            <a:chOff x="4809430" y="2664315"/>
            <a:chExt cx="2553212" cy="509467"/>
          </a:xfrm>
        </p:grpSpPr>
        <p:pic>
          <p:nvPicPr>
            <p:cNvPr id="172762187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5065609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3832238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4816209" y="2664315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132450767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5321788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318275883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587869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207407071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097977" y="2664315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2552659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075307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953038720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5842923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39806987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7122559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212830301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5329789" y="2664315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11838147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5577967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52654965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50000" r="66314" b="0"/>
            <a:stretch/>
          </p:blipFill>
          <p:spPr bwMode="auto">
            <a:xfrm>
              <a:off x="6610540" y="2664315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9853168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5834146" y="2931788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709051772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6087844" y="2931788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125528646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4809430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29443079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159" t="0" r="33420" b="50000"/>
            <a:stretch/>
          </p:blipFill>
          <p:spPr bwMode="auto">
            <a:xfrm>
              <a:off x="6867504" y="2664315"/>
              <a:ext cx="240654" cy="241993"/>
            </a:xfrm>
            <a:prstGeom prst="rect">
              <a:avLst/>
            </a:prstGeom>
            <a:noFill/>
          </p:spPr>
        </p:pic>
        <p:pic>
          <p:nvPicPr>
            <p:cNvPr id="135405119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159" t="0" r="0" b="50000"/>
            <a:stretch/>
          </p:blipFill>
          <p:spPr bwMode="auto">
            <a:xfrm>
              <a:off x="6346156" y="2931788"/>
              <a:ext cx="243680" cy="241993"/>
            </a:xfrm>
            <a:prstGeom prst="rect">
              <a:avLst/>
            </a:prstGeom>
            <a:noFill/>
          </p:spPr>
        </p:pic>
        <p:pic>
          <p:nvPicPr>
            <p:cNvPr id="1948980441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6603451" y="2931788"/>
              <a:ext cx="244697" cy="241993"/>
            </a:xfrm>
            <a:prstGeom prst="rect">
              <a:avLst/>
            </a:prstGeom>
            <a:noFill/>
          </p:spPr>
        </p:pic>
        <p:pic>
          <p:nvPicPr>
            <p:cNvPr id="287469604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0" t="0" r="66314" b="50000"/>
            <a:stretch/>
          </p:blipFill>
          <p:spPr bwMode="auto">
            <a:xfrm>
              <a:off x="6861763" y="2931788"/>
              <a:ext cx="242564" cy="241993"/>
            </a:xfrm>
            <a:prstGeom prst="rect">
              <a:avLst/>
            </a:prstGeom>
            <a:noFill/>
          </p:spPr>
        </p:pic>
        <p:pic>
          <p:nvPicPr>
            <p:cNvPr id="1183204677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33318" t="50000" r="33341" b="0"/>
            <a:stretch/>
          </p:blipFill>
          <p:spPr bwMode="auto">
            <a:xfrm>
              <a:off x="6356057" y="2664315"/>
              <a:ext cx="240082" cy="241993"/>
            </a:xfrm>
            <a:prstGeom prst="rect">
              <a:avLst/>
            </a:prstGeom>
            <a:noFill/>
          </p:spPr>
        </p:pic>
        <p:pic>
          <p:nvPicPr>
            <p:cNvPr id="1323946995" name="Picture 2" descr="Z:\media\truecrypt1\pro\teaching\2020_EcoleDoctorale_Stats\1-01\dice_flat.png"/>
            <p:cNvPicPr>
              <a:picLocks noChangeAspect="1" noChangeArrowheads="1"/>
            </p:cNvPicPr>
            <p:nvPr/>
          </p:nvPicPr>
          <p:blipFill>
            <a:blip r:embed="rId4"/>
            <a:srcRect l="66018" t="50000" r="0" b="0"/>
            <a:stretch/>
          </p:blipFill>
          <p:spPr bwMode="auto">
            <a:xfrm>
              <a:off x="7117945" y="2931788"/>
              <a:ext cx="244697" cy="241993"/>
            </a:xfrm>
            <a:prstGeom prst="rect">
              <a:avLst/>
            </a:prstGeom>
            <a:noFill/>
          </p:spPr>
        </p:pic>
      </p:grpSp>
      <p:cxnSp>
        <p:nvCxnSpPr>
          <p:cNvPr id="336350648" name="Straight Arrow Connector 62"/>
          <p:cNvCxnSpPr>
            <a:cxnSpLocks/>
          </p:cNvCxnSpPr>
          <p:nvPr/>
        </p:nvCxnSpPr>
        <p:spPr bwMode="auto">
          <a:xfrm flipV="1">
            <a:off x="6786918" y="3497549"/>
            <a:ext cx="0" cy="58636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16040" name="Straight Arrow Connector 63"/>
          <p:cNvCxnSpPr>
            <a:cxnSpLocks/>
          </p:cNvCxnSpPr>
          <p:nvPr/>
        </p:nvCxnSpPr>
        <p:spPr bwMode="auto">
          <a:xfrm>
            <a:off x="6453167" y="3497549"/>
            <a:ext cx="0" cy="58636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325771" name="TextBox 64"/>
          <p:cNvSpPr txBox="1"/>
          <p:nvPr/>
        </p:nvSpPr>
        <p:spPr bwMode="auto">
          <a:xfrm>
            <a:off x="1035504" y="2491556"/>
            <a:ext cx="2904865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he population is too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 large</a:t>
            </a:r>
            <a:endParaRPr/>
          </a:p>
        </p:txBody>
      </p:sp>
      <p:sp>
        <p:nvSpPr>
          <p:cNvPr id="1857445379" name="TextBox 65"/>
          <p:cNvSpPr txBox="1"/>
          <p:nvPr/>
        </p:nvSpPr>
        <p:spPr bwMode="auto">
          <a:xfrm>
            <a:off x="4739109" y="2491556"/>
            <a:ext cx="371368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t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he population is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virtual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(events)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60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50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8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00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2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44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10007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Statistical</a:t>
            </a:r>
            <a:r>
              <a:rPr lang="fr-FR"/>
              <a:t> model</a:t>
            </a:r>
            <a:endParaRPr lang="fr-FR"/>
          </a:p>
        </p:txBody>
      </p:sp>
      <p:sp>
        <p:nvSpPr>
          <p:cNvPr id="2032324483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E50F745-1051-E822-1FF7-B1570B6A5523}" type="slidenum">
              <a:rPr lang="en"/>
              <a:t/>
            </a:fld>
            <a:endParaRPr lang="en"/>
          </a:p>
        </p:txBody>
      </p:sp>
      <p:sp>
        <p:nvSpPr>
          <p:cNvPr id="960480159" name="Google Shape;120;p18"/>
          <p:cNvSpPr txBox="1"/>
          <p:nvPr/>
        </p:nvSpPr>
        <p:spPr bwMode="auto">
          <a:xfrm>
            <a:off x="691200" y="1203597"/>
            <a:ext cx="7761600" cy="864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r>
              <a:rPr lang="fr-FR" sz="2000" b="0"/>
              <a:t>The model </a:t>
            </a:r>
            <a:r>
              <a:rPr lang="fr-FR" sz="2000" b="0"/>
              <a:t>that</a:t>
            </a:r>
            <a:r>
              <a:rPr lang="fr-FR" sz="2000" b="0"/>
              <a:t> </a:t>
            </a:r>
            <a:r>
              <a:rPr lang="fr-FR" sz="2000" b="0"/>
              <a:t>allows</a:t>
            </a:r>
            <a:r>
              <a:rPr lang="fr-FR" sz="2000" b="0"/>
              <a:t> </a:t>
            </a:r>
            <a:r>
              <a:rPr lang="fr-FR" sz="2000" b="0"/>
              <a:t>statistical</a:t>
            </a:r>
            <a:r>
              <a:rPr lang="fr-FR" sz="2000" b="0"/>
              <a:t> </a:t>
            </a:r>
            <a:r>
              <a:rPr lang="fr-FR" sz="2000" b="0"/>
              <a:t>inference</a:t>
            </a:r>
            <a:r>
              <a:rPr lang="fr-FR" sz="2000" b="0"/>
              <a:t> </a:t>
            </a:r>
            <a:r>
              <a:rPr lang="fr-FR" sz="2000" b="0"/>
              <a:t>is</a:t>
            </a:r>
            <a:r>
              <a:rPr lang="fr-FR" sz="2000" b="0"/>
              <a:t> </a:t>
            </a:r>
            <a:r>
              <a:rPr lang="fr-FR" sz="2000" b="0"/>
              <a:t>called</a:t>
            </a:r>
            <a:r>
              <a:rPr lang="fr-FR" sz="2000" b="0"/>
              <a:t> the </a:t>
            </a:r>
            <a:r>
              <a:rPr lang="fr-FR" sz="2000">
                <a:solidFill>
                  <a:schemeClr val="accent1"/>
                </a:solidFill>
              </a:rPr>
              <a:t>statistical</a:t>
            </a:r>
            <a:r>
              <a:rPr lang="fr-FR" sz="2000">
                <a:solidFill>
                  <a:schemeClr val="accent1"/>
                </a:solidFill>
              </a:rPr>
              <a:t> model</a:t>
            </a:r>
            <a:r>
              <a:rPr lang="fr-FR" sz="2000" b="0"/>
              <a:t>. It is a </a:t>
            </a:r>
            <a:r>
              <a:rPr lang="fr-FR" sz="2000" b="1">
                <a:solidFill>
                  <a:schemeClr val="accent1"/>
                </a:solidFill>
              </a:rPr>
              <a:t>generative model</a:t>
            </a:r>
            <a:r>
              <a:rPr lang="fr-FR" sz="2000" b="0"/>
              <a:t> and makes use of</a:t>
            </a:r>
            <a:r>
              <a:rPr lang="fr-FR" sz="2000">
                <a:solidFill>
                  <a:schemeClr val="accent1"/>
                </a:solidFill>
              </a:rPr>
              <a:t>probability</a:t>
            </a:r>
            <a:r>
              <a:rPr lang="fr-FR" sz="2000">
                <a:solidFill>
                  <a:schemeClr val="accent1"/>
                </a:solidFill>
              </a:rPr>
              <a:t> distributions</a:t>
            </a:r>
            <a:r>
              <a:rPr lang="fr-FR" sz="2000" b="0"/>
              <a:t>.</a:t>
            </a:r>
            <a:endParaRPr lang="fr-FR" sz="2000" b="0"/>
          </a:p>
        </p:txBody>
      </p:sp>
      <p:pic>
        <p:nvPicPr>
          <p:cNvPr id="1495828730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4067722" y="3942058"/>
            <a:ext cx="1915695" cy="429889"/>
          </a:xfrm>
          <a:prstGeom prst="rect">
            <a:avLst/>
          </a:prstGeom>
          <a:noFill/>
        </p:spPr>
      </p:pic>
      <p:pic>
        <p:nvPicPr>
          <p:cNvPr id="1998731261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3661589" y="2419587"/>
            <a:ext cx="2727959" cy="518159"/>
          </a:xfrm>
          <a:prstGeom prst="rect">
            <a:avLst/>
          </a:prstGeom>
          <a:noFill/>
        </p:spPr>
      </p:pic>
      <p:cxnSp>
        <p:nvCxnSpPr>
          <p:cNvPr id="1688442677" name="Straight Arrow Connector 23"/>
          <p:cNvCxnSpPr>
            <a:cxnSpLocks/>
          </p:cNvCxnSpPr>
          <p:nvPr/>
        </p:nvCxnSpPr>
        <p:spPr bwMode="auto">
          <a:xfrm>
            <a:off x="4665530" y="2937746"/>
            <a:ext cx="0" cy="1004311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80368781" name="Google Shape;531;p36"/>
          <p:cNvGrpSpPr/>
          <p:nvPr/>
        </p:nvGrpSpPr>
        <p:grpSpPr bwMode="auto">
          <a:xfrm>
            <a:off x="4059023" y="3067659"/>
            <a:ext cx="427779" cy="316488"/>
            <a:chOff x="5255198" y="3006474"/>
            <a:chExt cx="511699" cy="378574"/>
          </a:xfrm>
          <a:solidFill>
            <a:schemeClr val="tx1"/>
          </a:solidFill>
        </p:grpSpPr>
        <p:sp>
          <p:nvSpPr>
            <p:cNvPr id="1310928607" name="Google Shape;532;p36"/>
            <p:cNvSpPr/>
            <p:nvPr/>
          </p:nvSpPr>
          <p:spPr bwMode="auto">
            <a:xfrm>
              <a:off x="5255198" y="3006474"/>
              <a:ext cx="349899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fill="norm" stroke="1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033633886" name="Google Shape;533;p36"/>
            <p:cNvSpPr/>
            <p:nvPr/>
          </p:nvSpPr>
          <p:spPr bwMode="auto">
            <a:xfrm>
              <a:off x="5567824" y="3185974"/>
              <a:ext cx="199074" cy="199074"/>
            </a:xfrm>
            <a:custGeom>
              <a:avLst/>
              <a:gdLst/>
              <a:ahLst/>
              <a:cxnLst/>
              <a:rect l="l" t="t" r="r" b="b"/>
              <a:pathLst>
                <a:path w="7963" h="7963" fill="norm" stroke="1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1720510840" name="TextBox 36"/>
          <p:cNvSpPr txBox="1"/>
          <p:nvPr/>
        </p:nvSpPr>
        <p:spPr bwMode="auto">
          <a:xfrm>
            <a:off x="3369386" y="3401680"/>
            <a:ext cx="1208916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tatistical model</a:t>
            </a:r>
            <a:endParaRPr/>
          </a:p>
        </p:txBody>
      </p:sp>
      <p:sp>
        <p:nvSpPr>
          <p:cNvPr id="485221056" name="TextBox 36"/>
          <p:cNvSpPr txBox="1"/>
          <p:nvPr/>
        </p:nvSpPr>
        <p:spPr bwMode="auto">
          <a:xfrm flipH="0" flipV="0">
            <a:off x="1144770" y="2982342"/>
            <a:ext cx="2123724" cy="1006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b="0">
                <a:solidFill>
                  <a:schemeClr val="accent3"/>
                </a:solidFill>
                <a:latin typeface="Montserrat"/>
              </a:rPr>
              <a:t>assumption on the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 </a:t>
            </a:r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  <a:p>
            <a:pPr algn="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    +	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  <a:p>
            <a:pPr algn="r"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assumption on the 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sampling process*</a:t>
            </a:r>
            <a:endParaRPr sz="1200"/>
          </a:p>
        </p:txBody>
      </p:sp>
      <p:sp>
        <p:nvSpPr>
          <p:cNvPr id="1487366611" name="TextBox 36"/>
          <p:cNvSpPr txBox="1"/>
          <p:nvPr/>
        </p:nvSpPr>
        <p:spPr bwMode="auto">
          <a:xfrm flipH="0" flipV="0">
            <a:off x="691198" y="4756437"/>
            <a:ext cx="7473195" cy="25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100" b="0">
                <a:solidFill>
                  <a:schemeClr val="accent3"/>
                </a:solidFill>
                <a:latin typeface="Montserrat"/>
              </a:rPr>
              <a:t>*usually considered as random, but see Tobit models for truncated samples</a:t>
            </a:r>
            <a:endParaRPr sz="1200" b="0"/>
          </a:p>
        </p:txBody>
      </p:sp>
      <p:grpSp>
        <p:nvGrpSpPr>
          <p:cNvPr id="1569969323" name=""/>
          <p:cNvGrpSpPr/>
          <p:nvPr/>
        </p:nvGrpSpPr>
        <p:grpSpPr bwMode="auto">
          <a:xfrm>
            <a:off x="5435874" y="2937746"/>
            <a:ext cx="1749934" cy="1004310"/>
            <a:chOff x="0" y="0"/>
            <a:chExt cx="1749934" cy="1004310"/>
          </a:xfrm>
        </p:grpSpPr>
        <p:cxnSp>
          <p:nvCxnSpPr>
            <p:cNvPr id="698027581" name="Straight Arrow Connector 22"/>
            <p:cNvCxnSpPr>
              <a:cxnSpLocks/>
            </p:cNvCxnSpPr>
            <p:nvPr/>
          </p:nvCxnSpPr>
          <p:spPr bwMode="auto">
            <a:xfrm flipV="1">
              <a:off x="0" y="0"/>
              <a:ext cx="0" cy="100431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175341" name="TextBox 37"/>
            <p:cNvSpPr txBox="1"/>
            <p:nvPr/>
          </p:nvSpPr>
          <p:spPr bwMode="auto">
            <a:xfrm>
              <a:off x="93750" y="463932"/>
              <a:ext cx="165618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accent1"/>
                  </a:solidFill>
                  <a:latin typeface="Montserrat"/>
                </a:rPr>
                <a:t>“inversion” of the statistical model</a:t>
              </a:r>
              <a:endParaRPr/>
            </a:p>
          </p:txBody>
        </p:sp>
        <p:grpSp>
          <p:nvGrpSpPr>
            <p:cNvPr id="1379915217" name="Google Shape;531;p36"/>
            <p:cNvGrpSpPr/>
            <p:nvPr/>
          </p:nvGrpSpPr>
          <p:grpSpPr bwMode="auto">
            <a:xfrm flipH="1" flipV="1">
              <a:off x="119763" y="129910"/>
              <a:ext cx="427779" cy="316488"/>
              <a:chOff x="5255198" y="3006474"/>
              <a:chExt cx="511699" cy="378574"/>
            </a:xfrm>
            <a:solidFill>
              <a:schemeClr val="accent1"/>
            </a:solidFill>
          </p:grpSpPr>
          <p:sp>
            <p:nvSpPr>
              <p:cNvPr id="901291185" name="Google Shape;532;p36"/>
              <p:cNvSpPr/>
              <p:nvPr/>
            </p:nvSpPr>
            <p:spPr bwMode="auto">
              <a:xfrm>
                <a:off x="5255198" y="3006474"/>
                <a:ext cx="349899" cy="349875"/>
              </a:xfrm>
              <a:custGeom>
                <a:avLst/>
                <a:gdLst/>
                <a:ahLst/>
                <a:cxnLst/>
                <a:rect l="l" t="t" r="r" b="b"/>
                <a:pathLst>
                  <a:path w="13996" h="13995" fill="norm" stroke="1" extrusionOk="0">
                    <a:moveTo>
                      <a:pt x="6986" y="4714"/>
                    </a:moveTo>
                    <a:lnTo>
                      <a:pt x="7206" y="4738"/>
                    </a:lnTo>
                    <a:lnTo>
                      <a:pt x="7425" y="4763"/>
                    </a:lnTo>
                    <a:lnTo>
                      <a:pt x="7645" y="4812"/>
                    </a:lnTo>
                    <a:lnTo>
                      <a:pt x="7841" y="4885"/>
                    </a:lnTo>
                    <a:lnTo>
                      <a:pt x="8060" y="4983"/>
                    </a:lnTo>
                    <a:lnTo>
                      <a:pt x="8256" y="5105"/>
                    </a:lnTo>
                    <a:lnTo>
                      <a:pt x="8427" y="5227"/>
                    </a:lnTo>
                    <a:lnTo>
                      <a:pt x="8598" y="5398"/>
                    </a:lnTo>
                    <a:lnTo>
                      <a:pt x="8769" y="5569"/>
                    </a:lnTo>
                    <a:lnTo>
                      <a:pt x="8891" y="5740"/>
                    </a:lnTo>
                    <a:lnTo>
                      <a:pt x="9013" y="5935"/>
                    </a:lnTo>
                    <a:lnTo>
                      <a:pt x="9111" y="6155"/>
                    </a:lnTo>
                    <a:lnTo>
                      <a:pt x="9184" y="6350"/>
                    </a:lnTo>
                    <a:lnTo>
                      <a:pt x="9233" y="6570"/>
                    </a:lnTo>
                    <a:lnTo>
                      <a:pt x="9257" y="6790"/>
                    </a:lnTo>
                    <a:lnTo>
                      <a:pt x="9257" y="7010"/>
                    </a:lnTo>
                    <a:lnTo>
                      <a:pt x="9257" y="7229"/>
                    </a:lnTo>
                    <a:lnTo>
                      <a:pt x="9233" y="7425"/>
                    </a:lnTo>
                    <a:lnTo>
                      <a:pt x="9184" y="7645"/>
                    </a:lnTo>
                    <a:lnTo>
                      <a:pt x="9111" y="7864"/>
                    </a:lnTo>
                    <a:lnTo>
                      <a:pt x="9013" y="8060"/>
                    </a:lnTo>
                    <a:lnTo>
                      <a:pt x="8891" y="8255"/>
                    </a:lnTo>
                    <a:lnTo>
                      <a:pt x="8769" y="8451"/>
                    </a:lnTo>
                    <a:lnTo>
                      <a:pt x="8598" y="8622"/>
                    </a:lnTo>
                    <a:lnTo>
                      <a:pt x="8427" y="8768"/>
                    </a:lnTo>
                    <a:lnTo>
                      <a:pt x="8256" y="8915"/>
                    </a:lnTo>
                    <a:lnTo>
                      <a:pt x="8060" y="9012"/>
                    </a:lnTo>
                    <a:lnTo>
                      <a:pt x="7841" y="9110"/>
                    </a:lnTo>
                    <a:lnTo>
                      <a:pt x="7645" y="9183"/>
                    </a:lnTo>
                    <a:lnTo>
                      <a:pt x="7425" y="9232"/>
                    </a:lnTo>
                    <a:lnTo>
                      <a:pt x="7206" y="9257"/>
                    </a:lnTo>
                    <a:lnTo>
                      <a:pt x="6986" y="9281"/>
                    </a:lnTo>
                    <a:lnTo>
                      <a:pt x="6766" y="9257"/>
                    </a:lnTo>
                    <a:lnTo>
                      <a:pt x="6546" y="9232"/>
                    </a:lnTo>
                    <a:lnTo>
                      <a:pt x="6351" y="9183"/>
                    </a:lnTo>
                    <a:lnTo>
                      <a:pt x="6131" y="9110"/>
                    </a:lnTo>
                    <a:lnTo>
                      <a:pt x="5936" y="9012"/>
                    </a:lnTo>
                    <a:lnTo>
                      <a:pt x="5740" y="8915"/>
                    </a:lnTo>
                    <a:lnTo>
                      <a:pt x="5545" y="8768"/>
                    </a:lnTo>
                    <a:lnTo>
                      <a:pt x="5374" y="8622"/>
                    </a:lnTo>
                    <a:lnTo>
                      <a:pt x="5227" y="8451"/>
                    </a:lnTo>
                    <a:lnTo>
                      <a:pt x="5081" y="8255"/>
                    </a:lnTo>
                    <a:lnTo>
                      <a:pt x="4983" y="8060"/>
                    </a:lnTo>
                    <a:lnTo>
                      <a:pt x="4885" y="7864"/>
                    </a:lnTo>
                    <a:lnTo>
                      <a:pt x="4812" y="7645"/>
                    </a:lnTo>
                    <a:lnTo>
                      <a:pt x="4763" y="7425"/>
                    </a:lnTo>
                    <a:lnTo>
                      <a:pt x="4714" y="7229"/>
                    </a:lnTo>
                    <a:lnTo>
                      <a:pt x="4714" y="7010"/>
                    </a:lnTo>
                    <a:lnTo>
                      <a:pt x="4714" y="6790"/>
                    </a:lnTo>
                    <a:lnTo>
                      <a:pt x="4763" y="6570"/>
                    </a:lnTo>
                    <a:lnTo>
                      <a:pt x="4812" y="6350"/>
                    </a:lnTo>
                    <a:lnTo>
                      <a:pt x="4885" y="6155"/>
                    </a:lnTo>
                    <a:lnTo>
                      <a:pt x="4983" y="5935"/>
                    </a:lnTo>
                    <a:lnTo>
                      <a:pt x="5081" y="5740"/>
                    </a:lnTo>
                    <a:lnTo>
                      <a:pt x="5227" y="5569"/>
                    </a:lnTo>
                    <a:lnTo>
                      <a:pt x="5374" y="5398"/>
                    </a:lnTo>
                    <a:lnTo>
                      <a:pt x="5545" y="5227"/>
                    </a:lnTo>
                    <a:lnTo>
                      <a:pt x="5740" y="5105"/>
                    </a:lnTo>
                    <a:lnTo>
                      <a:pt x="5936" y="4983"/>
                    </a:lnTo>
                    <a:lnTo>
                      <a:pt x="6131" y="4885"/>
                    </a:lnTo>
                    <a:lnTo>
                      <a:pt x="6351" y="4812"/>
                    </a:lnTo>
                    <a:lnTo>
                      <a:pt x="6546" y="4763"/>
                    </a:lnTo>
                    <a:lnTo>
                      <a:pt x="6766" y="4738"/>
                    </a:lnTo>
                    <a:lnTo>
                      <a:pt x="6986" y="4714"/>
                    </a:lnTo>
                    <a:close/>
                    <a:moveTo>
                      <a:pt x="6497" y="0"/>
                    </a:moveTo>
                    <a:lnTo>
                      <a:pt x="6375" y="25"/>
                    </a:lnTo>
                    <a:lnTo>
                      <a:pt x="6253" y="49"/>
                    </a:lnTo>
                    <a:lnTo>
                      <a:pt x="6131" y="122"/>
                    </a:lnTo>
                    <a:lnTo>
                      <a:pt x="6033" y="196"/>
                    </a:lnTo>
                    <a:lnTo>
                      <a:pt x="5936" y="293"/>
                    </a:lnTo>
                    <a:lnTo>
                      <a:pt x="5862" y="391"/>
                    </a:lnTo>
                    <a:lnTo>
                      <a:pt x="5813" y="513"/>
                    </a:lnTo>
                    <a:lnTo>
                      <a:pt x="5789" y="635"/>
                    </a:lnTo>
                    <a:lnTo>
                      <a:pt x="5618" y="2076"/>
                    </a:lnTo>
                    <a:lnTo>
                      <a:pt x="5325" y="2174"/>
                    </a:lnTo>
                    <a:lnTo>
                      <a:pt x="5032" y="2296"/>
                    </a:lnTo>
                    <a:lnTo>
                      <a:pt x="4763" y="2418"/>
                    </a:lnTo>
                    <a:lnTo>
                      <a:pt x="4495" y="2565"/>
                    </a:lnTo>
                    <a:lnTo>
                      <a:pt x="3347" y="1661"/>
                    </a:lnTo>
                    <a:lnTo>
                      <a:pt x="3225" y="1588"/>
                    </a:lnTo>
                    <a:lnTo>
                      <a:pt x="3103" y="1539"/>
                    </a:lnTo>
                    <a:lnTo>
                      <a:pt x="2980" y="1514"/>
                    </a:lnTo>
                    <a:lnTo>
                      <a:pt x="2736" y="1514"/>
                    </a:lnTo>
                    <a:lnTo>
                      <a:pt x="2590" y="1563"/>
                    </a:lnTo>
                    <a:lnTo>
                      <a:pt x="2492" y="1637"/>
                    </a:lnTo>
                    <a:lnTo>
                      <a:pt x="2394" y="1710"/>
                    </a:lnTo>
                    <a:lnTo>
                      <a:pt x="1710" y="2394"/>
                    </a:lnTo>
                    <a:lnTo>
                      <a:pt x="1613" y="2491"/>
                    </a:lnTo>
                    <a:lnTo>
                      <a:pt x="1564" y="2614"/>
                    </a:lnTo>
                    <a:lnTo>
                      <a:pt x="1515" y="2736"/>
                    </a:lnTo>
                    <a:lnTo>
                      <a:pt x="1491" y="2858"/>
                    </a:lnTo>
                    <a:lnTo>
                      <a:pt x="1491" y="3004"/>
                    </a:lnTo>
                    <a:lnTo>
                      <a:pt x="1515" y="3126"/>
                    </a:lnTo>
                    <a:lnTo>
                      <a:pt x="1564" y="3249"/>
                    </a:lnTo>
                    <a:lnTo>
                      <a:pt x="1637" y="3346"/>
                    </a:lnTo>
                    <a:lnTo>
                      <a:pt x="2541" y="4494"/>
                    </a:lnTo>
                    <a:lnTo>
                      <a:pt x="2394" y="4763"/>
                    </a:lnTo>
                    <a:lnTo>
                      <a:pt x="2272" y="5056"/>
                    </a:lnTo>
                    <a:lnTo>
                      <a:pt x="2174" y="5349"/>
                    </a:lnTo>
                    <a:lnTo>
                      <a:pt x="2077" y="5642"/>
                    </a:lnTo>
                    <a:lnTo>
                      <a:pt x="636" y="5789"/>
                    </a:lnTo>
                    <a:lnTo>
                      <a:pt x="514" y="5837"/>
                    </a:lnTo>
                    <a:lnTo>
                      <a:pt x="392" y="5886"/>
                    </a:lnTo>
                    <a:lnTo>
                      <a:pt x="269" y="5959"/>
                    </a:lnTo>
                    <a:lnTo>
                      <a:pt x="172" y="6033"/>
                    </a:lnTo>
                    <a:lnTo>
                      <a:pt x="99" y="6155"/>
                    </a:lnTo>
                    <a:lnTo>
                      <a:pt x="50" y="6253"/>
                    </a:lnTo>
                    <a:lnTo>
                      <a:pt x="1" y="6399"/>
                    </a:lnTo>
                    <a:lnTo>
                      <a:pt x="1" y="6521"/>
                    </a:lnTo>
                    <a:lnTo>
                      <a:pt x="1" y="7474"/>
                    </a:lnTo>
                    <a:lnTo>
                      <a:pt x="1" y="7620"/>
                    </a:lnTo>
                    <a:lnTo>
                      <a:pt x="50" y="7742"/>
                    </a:lnTo>
                    <a:lnTo>
                      <a:pt x="99" y="7864"/>
                    </a:lnTo>
                    <a:lnTo>
                      <a:pt x="172" y="7962"/>
                    </a:lnTo>
                    <a:lnTo>
                      <a:pt x="269" y="8060"/>
                    </a:lnTo>
                    <a:lnTo>
                      <a:pt x="392" y="8133"/>
                    </a:lnTo>
                    <a:lnTo>
                      <a:pt x="514" y="8182"/>
                    </a:lnTo>
                    <a:lnTo>
                      <a:pt x="636" y="8206"/>
                    </a:lnTo>
                    <a:lnTo>
                      <a:pt x="2077" y="8377"/>
                    </a:lnTo>
                    <a:lnTo>
                      <a:pt x="2174" y="8670"/>
                    </a:lnTo>
                    <a:lnTo>
                      <a:pt x="2272" y="8939"/>
                    </a:lnTo>
                    <a:lnTo>
                      <a:pt x="2394" y="9232"/>
                    </a:lnTo>
                    <a:lnTo>
                      <a:pt x="2541" y="9501"/>
                    </a:lnTo>
                    <a:lnTo>
                      <a:pt x="1637" y="10649"/>
                    </a:lnTo>
                    <a:lnTo>
                      <a:pt x="1564" y="10771"/>
                    </a:lnTo>
                    <a:lnTo>
                      <a:pt x="1515" y="10893"/>
                    </a:lnTo>
                    <a:lnTo>
                      <a:pt x="1491" y="11015"/>
                    </a:lnTo>
                    <a:lnTo>
                      <a:pt x="1491" y="11137"/>
                    </a:lnTo>
                    <a:lnTo>
                      <a:pt x="1515" y="11259"/>
                    </a:lnTo>
                    <a:lnTo>
                      <a:pt x="1564" y="11381"/>
                    </a:lnTo>
                    <a:lnTo>
                      <a:pt x="1613" y="11504"/>
                    </a:lnTo>
                    <a:lnTo>
                      <a:pt x="1710" y="11601"/>
                    </a:lnTo>
                    <a:lnTo>
                      <a:pt x="2394" y="12285"/>
                    </a:lnTo>
                    <a:lnTo>
                      <a:pt x="2492" y="12383"/>
                    </a:lnTo>
                    <a:lnTo>
                      <a:pt x="2590" y="12432"/>
                    </a:lnTo>
                    <a:lnTo>
                      <a:pt x="2736" y="12480"/>
                    </a:lnTo>
                    <a:lnTo>
                      <a:pt x="2858" y="12505"/>
                    </a:lnTo>
                    <a:lnTo>
                      <a:pt x="2980" y="12505"/>
                    </a:lnTo>
                    <a:lnTo>
                      <a:pt x="3103" y="12456"/>
                    </a:lnTo>
                    <a:lnTo>
                      <a:pt x="3225" y="12407"/>
                    </a:lnTo>
                    <a:lnTo>
                      <a:pt x="3347" y="12358"/>
                    </a:lnTo>
                    <a:lnTo>
                      <a:pt x="4495" y="11455"/>
                    </a:lnTo>
                    <a:lnTo>
                      <a:pt x="4763" y="11577"/>
                    </a:lnTo>
                    <a:lnTo>
                      <a:pt x="5032" y="11723"/>
                    </a:lnTo>
                    <a:lnTo>
                      <a:pt x="5325" y="11821"/>
                    </a:lnTo>
                    <a:lnTo>
                      <a:pt x="5618" y="11919"/>
                    </a:lnTo>
                    <a:lnTo>
                      <a:pt x="5789" y="13360"/>
                    </a:lnTo>
                    <a:lnTo>
                      <a:pt x="5813" y="13482"/>
                    </a:lnTo>
                    <a:lnTo>
                      <a:pt x="5862" y="13604"/>
                    </a:lnTo>
                    <a:lnTo>
                      <a:pt x="5936" y="13726"/>
                    </a:lnTo>
                    <a:lnTo>
                      <a:pt x="6033" y="13824"/>
                    </a:lnTo>
                    <a:lnTo>
                      <a:pt x="6131" y="13897"/>
                    </a:lnTo>
                    <a:lnTo>
                      <a:pt x="6253" y="13946"/>
                    </a:lnTo>
                    <a:lnTo>
                      <a:pt x="6375" y="13995"/>
                    </a:lnTo>
                    <a:lnTo>
                      <a:pt x="7596" y="13995"/>
                    </a:lnTo>
                    <a:lnTo>
                      <a:pt x="7743" y="13946"/>
                    </a:lnTo>
                    <a:lnTo>
                      <a:pt x="7841" y="13897"/>
                    </a:lnTo>
                    <a:lnTo>
                      <a:pt x="7963" y="13824"/>
                    </a:lnTo>
                    <a:lnTo>
                      <a:pt x="8036" y="13726"/>
                    </a:lnTo>
                    <a:lnTo>
                      <a:pt x="8109" y="13604"/>
                    </a:lnTo>
                    <a:lnTo>
                      <a:pt x="8158" y="13482"/>
                    </a:lnTo>
                    <a:lnTo>
                      <a:pt x="8183" y="13360"/>
                    </a:lnTo>
                    <a:lnTo>
                      <a:pt x="8353" y="11919"/>
                    </a:lnTo>
                    <a:lnTo>
                      <a:pt x="8647" y="11821"/>
                    </a:lnTo>
                    <a:lnTo>
                      <a:pt x="8940" y="11723"/>
                    </a:lnTo>
                    <a:lnTo>
                      <a:pt x="9233" y="11577"/>
                    </a:lnTo>
                    <a:lnTo>
                      <a:pt x="9501" y="11455"/>
                    </a:lnTo>
                    <a:lnTo>
                      <a:pt x="10649" y="12358"/>
                    </a:lnTo>
                    <a:lnTo>
                      <a:pt x="10747" y="12407"/>
                    </a:lnTo>
                    <a:lnTo>
                      <a:pt x="10869" y="12456"/>
                    </a:lnTo>
                    <a:lnTo>
                      <a:pt x="10991" y="12505"/>
                    </a:lnTo>
                    <a:lnTo>
                      <a:pt x="11138" y="12505"/>
                    </a:lnTo>
                    <a:lnTo>
                      <a:pt x="11260" y="12480"/>
                    </a:lnTo>
                    <a:lnTo>
                      <a:pt x="11382" y="12432"/>
                    </a:lnTo>
                    <a:lnTo>
                      <a:pt x="11504" y="12383"/>
                    </a:lnTo>
                    <a:lnTo>
                      <a:pt x="11602" y="12285"/>
                    </a:lnTo>
                    <a:lnTo>
                      <a:pt x="12286" y="11601"/>
                    </a:lnTo>
                    <a:lnTo>
                      <a:pt x="12359" y="11504"/>
                    </a:lnTo>
                    <a:lnTo>
                      <a:pt x="12432" y="11381"/>
                    </a:lnTo>
                    <a:lnTo>
                      <a:pt x="12457" y="11259"/>
                    </a:lnTo>
                    <a:lnTo>
                      <a:pt x="12481" y="11137"/>
                    </a:lnTo>
                    <a:lnTo>
                      <a:pt x="12481" y="11015"/>
                    </a:lnTo>
                    <a:lnTo>
                      <a:pt x="12457" y="10893"/>
                    </a:lnTo>
                    <a:lnTo>
                      <a:pt x="12408" y="10771"/>
                    </a:lnTo>
                    <a:lnTo>
                      <a:pt x="12334" y="10649"/>
                    </a:lnTo>
                    <a:lnTo>
                      <a:pt x="11431" y="9501"/>
                    </a:lnTo>
                    <a:lnTo>
                      <a:pt x="11577" y="9232"/>
                    </a:lnTo>
                    <a:lnTo>
                      <a:pt x="11699" y="8939"/>
                    </a:lnTo>
                    <a:lnTo>
                      <a:pt x="11822" y="8670"/>
                    </a:lnTo>
                    <a:lnTo>
                      <a:pt x="11895" y="8377"/>
                    </a:lnTo>
                    <a:lnTo>
                      <a:pt x="13360" y="8206"/>
                    </a:lnTo>
                    <a:lnTo>
                      <a:pt x="13482" y="8182"/>
                    </a:lnTo>
                    <a:lnTo>
                      <a:pt x="13604" y="8133"/>
                    </a:lnTo>
                    <a:lnTo>
                      <a:pt x="13702" y="8060"/>
                    </a:lnTo>
                    <a:lnTo>
                      <a:pt x="13800" y="7962"/>
                    </a:lnTo>
                    <a:lnTo>
                      <a:pt x="13873" y="7864"/>
                    </a:lnTo>
                    <a:lnTo>
                      <a:pt x="13946" y="7742"/>
                    </a:lnTo>
                    <a:lnTo>
                      <a:pt x="13971" y="7620"/>
                    </a:lnTo>
                    <a:lnTo>
                      <a:pt x="13995" y="7474"/>
                    </a:lnTo>
                    <a:lnTo>
                      <a:pt x="13995" y="6521"/>
                    </a:lnTo>
                    <a:lnTo>
                      <a:pt x="13971" y="6399"/>
                    </a:lnTo>
                    <a:lnTo>
                      <a:pt x="13946" y="6253"/>
                    </a:lnTo>
                    <a:lnTo>
                      <a:pt x="13873" y="6155"/>
                    </a:lnTo>
                    <a:lnTo>
                      <a:pt x="13800" y="6033"/>
                    </a:lnTo>
                    <a:lnTo>
                      <a:pt x="13702" y="5959"/>
                    </a:lnTo>
                    <a:lnTo>
                      <a:pt x="13604" y="5886"/>
                    </a:lnTo>
                    <a:lnTo>
                      <a:pt x="13482" y="5837"/>
                    </a:lnTo>
                    <a:lnTo>
                      <a:pt x="13360" y="5789"/>
                    </a:lnTo>
                    <a:lnTo>
                      <a:pt x="11895" y="5642"/>
                    </a:lnTo>
                    <a:lnTo>
                      <a:pt x="11822" y="5349"/>
                    </a:lnTo>
                    <a:lnTo>
                      <a:pt x="11699" y="5056"/>
                    </a:lnTo>
                    <a:lnTo>
                      <a:pt x="11577" y="4763"/>
                    </a:lnTo>
                    <a:lnTo>
                      <a:pt x="11431" y="4494"/>
                    </a:lnTo>
                    <a:lnTo>
                      <a:pt x="12334" y="3346"/>
                    </a:lnTo>
                    <a:lnTo>
                      <a:pt x="12408" y="3249"/>
                    </a:lnTo>
                    <a:lnTo>
                      <a:pt x="12457" y="3126"/>
                    </a:lnTo>
                    <a:lnTo>
                      <a:pt x="12481" y="3004"/>
                    </a:lnTo>
                    <a:lnTo>
                      <a:pt x="12481" y="2858"/>
                    </a:lnTo>
                    <a:lnTo>
                      <a:pt x="12457" y="2736"/>
                    </a:lnTo>
                    <a:lnTo>
                      <a:pt x="12432" y="2614"/>
                    </a:lnTo>
                    <a:lnTo>
                      <a:pt x="12359" y="2491"/>
                    </a:lnTo>
                    <a:lnTo>
                      <a:pt x="12286" y="2394"/>
                    </a:lnTo>
                    <a:lnTo>
                      <a:pt x="11602" y="1710"/>
                    </a:lnTo>
                    <a:lnTo>
                      <a:pt x="11504" y="1637"/>
                    </a:lnTo>
                    <a:lnTo>
                      <a:pt x="11382" y="1563"/>
                    </a:lnTo>
                    <a:lnTo>
                      <a:pt x="11260" y="1514"/>
                    </a:lnTo>
                    <a:lnTo>
                      <a:pt x="10991" y="1514"/>
                    </a:lnTo>
                    <a:lnTo>
                      <a:pt x="10869" y="1539"/>
                    </a:lnTo>
                    <a:lnTo>
                      <a:pt x="10747" y="1588"/>
                    </a:lnTo>
                    <a:lnTo>
                      <a:pt x="10649" y="1661"/>
                    </a:lnTo>
                    <a:lnTo>
                      <a:pt x="9501" y="2565"/>
                    </a:lnTo>
                    <a:lnTo>
                      <a:pt x="9233" y="2418"/>
                    </a:lnTo>
                    <a:lnTo>
                      <a:pt x="8940" y="2296"/>
                    </a:lnTo>
                    <a:lnTo>
                      <a:pt x="8647" y="2174"/>
                    </a:lnTo>
                    <a:lnTo>
                      <a:pt x="8353" y="2076"/>
                    </a:lnTo>
                    <a:lnTo>
                      <a:pt x="8183" y="635"/>
                    </a:lnTo>
                    <a:lnTo>
                      <a:pt x="8158" y="513"/>
                    </a:lnTo>
                    <a:lnTo>
                      <a:pt x="8109" y="391"/>
                    </a:lnTo>
                    <a:lnTo>
                      <a:pt x="8036" y="293"/>
                    </a:lnTo>
                    <a:lnTo>
                      <a:pt x="7963" y="196"/>
                    </a:lnTo>
                    <a:lnTo>
                      <a:pt x="7841" y="122"/>
                    </a:lnTo>
                    <a:lnTo>
                      <a:pt x="7743" y="49"/>
                    </a:lnTo>
                    <a:lnTo>
                      <a:pt x="7596" y="25"/>
                    </a:lnTo>
                    <a:lnTo>
                      <a:pt x="747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695128840" name="Google Shape;533;p36"/>
              <p:cNvSpPr/>
              <p:nvPr/>
            </p:nvSpPr>
            <p:spPr bwMode="auto">
              <a:xfrm>
                <a:off x="5567824" y="3185974"/>
                <a:ext cx="199074" cy="199074"/>
              </a:xfrm>
              <a:custGeom>
                <a:avLst/>
                <a:gdLst/>
                <a:ahLst/>
                <a:cxnLst/>
                <a:rect l="l" t="t" r="r" b="b"/>
                <a:pathLst>
                  <a:path w="7963" h="7963" fill="norm" stroke="1" extrusionOk="0">
                    <a:moveTo>
                      <a:pt x="3933" y="2296"/>
                    </a:moveTo>
                    <a:lnTo>
                      <a:pt x="4103" y="2321"/>
                    </a:lnTo>
                    <a:lnTo>
                      <a:pt x="4274" y="2321"/>
                    </a:lnTo>
                    <a:lnTo>
                      <a:pt x="4421" y="2370"/>
                    </a:lnTo>
                    <a:lnTo>
                      <a:pt x="4592" y="2419"/>
                    </a:lnTo>
                    <a:lnTo>
                      <a:pt x="4738" y="2492"/>
                    </a:lnTo>
                    <a:lnTo>
                      <a:pt x="4885" y="2565"/>
                    </a:lnTo>
                    <a:lnTo>
                      <a:pt x="5032" y="2663"/>
                    </a:lnTo>
                    <a:lnTo>
                      <a:pt x="5154" y="2785"/>
                    </a:lnTo>
                    <a:lnTo>
                      <a:pt x="5276" y="2883"/>
                    </a:lnTo>
                    <a:lnTo>
                      <a:pt x="5373" y="3029"/>
                    </a:lnTo>
                    <a:lnTo>
                      <a:pt x="5447" y="3151"/>
                    </a:lnTo>
                    <a:lnTo>
                      <a:pt x="5520" y="3298"/>
                    </a:lnTo>
                    <a:lnTo>
                      <a:pt x="5593" y="3444"/>
                    </a:lnTo>
                    <a:lnTo>
                      <a:pt x="5618" y="3615"/>
                    </a:lnTo>
                    <a:lnTo>
                      <a:pt x="5642" y="3762"/>
                    </a:lnTo>
                    <a:lnTo>
                      <a:pt x="5667" y="3933"/>
                    </a:lnTo>
                    <a:lnTo>
                      <a:pt x="5667" y="4079"/>
                    </a:lnTo>
                    <a:lnTo>
                      <a:pt x="5642" y="4250"/>
                    </a:lnTo>
                    <a:lnTo>
                      <a:pt x="5618" y="4421"/>
                    </a:lnTo>
                    <a:lnTo>
                      <a:pt x="5569" y="4568"/>
                    </a:lnTo>
                    <a:lnTo>
                      <a:pt x="5496" y="4739"/>
                    </a:lnTo>
                    <a:lnTo>
                      <a:pt x="5398" y="4885"/>
                    </a:lnTo>
                    <a:lnTo>
                      <a:pt x="5300" y="5007"/>
                    </a:lnTo>
                    <a:lnTo>
                      <a:pt x="5203" y="5154"/>
                    </a:lnTo>
                    <a:lnTo>
                      <a:pt x="5080" y="5252"/>
                    </a:lnTo>
                    <a:lnTo>
                      <a:pt x="4958" y="5349"/>
                    </a:lnTo>
                    <a:lnTo>
                      <a:pt x="4812" y="5447"/>
                    </a:lnTo>
                    <a:lnTo>
                      <a:pt x="4665" y="5520"/>
                    </a:lnTo>
                    <a:lnTo>
                      <a:pt x="4519" y="5569"/>
                    </a:lnTo>
                    <a:lnTo>
                      <a:pt x="4372" y="5618"/>
                    </a:lnTo>
                    <a:lnTo>
                      <a:pt x="4201" y="5642"/>
                    </a:lnTo>
                    <a:lnTo>
                      <a:pt x="4055" y="5667"/>
                    </a:lnTo>
                    <a:lnTo>
                      <a:pt x="3884" y="5642"/>
                    </a:lnTo>
                    <a:lnTo>
                      <a:pt x="3713" y="5642"/>
                    </a:lnTo>
                    <a:lnTo>
                      <a:pt x="3566" y="5594"/>
                    </a:lnTo>
                    <a:lnTo>
                      <a:pt x="3395" y="5545"/>
                    </a:lnTo>
                    <a:lnTo>
                      <a:pt x="3249" y="5471"/>
                    </a:lnTo>
                    <a:lnTo>
                      <a:pt x="3102" y="5398"/>
                    </a:lnTo>
                    <a:lnTo>
                      <a:pt x="2956" y="5300"/>
                    </a:lnTo>
                    <a:lnTo>
                      <a:pt x="2833" y="5178"/>
                    </a:lnTo>
                    <a:lnTo>
                      <a:pt x="2711" y="5081"/>
                    </a:lnTo>
                    <a:lnTo>
                      <a:pt x="2614" y="4934"/>
                    </a:lnTo>
                    <a:lnTo>
                      <a:pt x="2540" y="4812"/>
                    </a:lnTo>
                    <a:lnTo>
                      <a:pt x="2467" y="4665"/>
                    </a:lnTo>
                    <a:lnTo>
                      <a:pt x="2394" y="4519"/>
                    </a:lnTo>
                    <a:lnTo>
                      <a:pt x="2369" y="4348"/>
                    </a:lnTo>
                    <a:lnTo>
                      <a:pt x="2321" y="4201"/>
                    </a:lnTo>
                    <a:lnTo>
                      <a:pt x="2321" y="4030"/>
                    </a:lnTo>
                    <a:lnTo>
                      <a:pt x="2321" y="3884"/>
                    </a:lnTo>
                    <a:lnTo>
                      <a:pt x="2345" y="3713"/>
                    </a:lnTo>
                    <a:lnTo>
                      <a:pt x="2369" y="3542"/>
                    </a:lnTo>
                    <a:lnTo>
                      <a:pt x="2418" y="3395"/>
                    </a:lnTo>
                    <a:lnTo>
                      <a:pt x="2492" y="3224"/>
                    </a:lnTo>
                    <a:lnTo>
                      <a:pt x="2589" y="3078"/>
                    </a:lnTo>
                    <a:lnTo>
                      <a:pt x="2687" y="2956"/>
                    </a:lnTo>
                    <a:lnTo>
                      <a:pt x="2785" y="2809"/>
                    </a:lnTo>
                    <a:lnTo>
                      <a:pt x="2907" y="2712"/>
                    </a:lnTo>
                    <a:lnTo>
                      <a:pt x="3029" y="2614"/>
                    </a:lnTo>
                    <a:lnTo>
                      <a:pt x="3175" y="2516"/>
                    </a:lnTo>
                    <a:lnTo>
                      <a:pt x="3322" y="2443"/>
                    </a:lnTo>
                    <a:lnTo>
                      <a:pt x="3468" y="2394"/>
                    </a:lnTo>
                    <a:lnTo>
                      <a:pt x="3615" y="2345"/>
                    </a:lnTo>
                    <a:lnTo>
                      <a:pt x="3786" y="2321"/>
                    </a:lnTo>
                    <a:lnTo>
                      <a:pt x="3933" y="2296"/>
                    </a:lnTo>
                    <a:close/>
                    <a:moveTo>
                      <a:pt x="3053" y="1"/>
                    </a:moveTo>
                    <a:lnTo>
                      <a:pt x="2980" y="25"/>
                    </a:lnTo>
                    <a:lnTo>
                      <a:pt x="2443" y="196"/>
                    </a:lnTo>
                    <a:lnTo>
                      <a:pt x="2369" y="220"/>
                    </a:lnTo>
                    <a:lnTo>
                      <a:pt x="2296" y="269"/>
                    </a:lnTo>
                    <a:lnTo>
                      <a:pt x="2198" y="391"/>
                    </a:lnTo>
                    <a:lnTo>
                      <a:pt x="2150" y="538"/>
                    </a:lnTo>
                    <a:lnTo>
                      <a:pt x="2150" y="611"/>
                    </a:lnTo>
                    <a:lnTo>
                      <a:pt x="2150" y="684"/>
                    </a:lnTo>
                    <a:lnTo>
                      <a:pt x="2394" y="1832"/>
                    </a:lnTo>
                    <a:lnTo>
                      <a:pt x="2223" y="1954"/>
                    </a:lnTo>
                    <a:lnTo>
                      <a:pt x="2076" y="2101"/>
                    </a:lnTo>
                    <a:lnTo>
                      <a:pt x="1002" y="1686"/>
                    </a:lnTo>
                    <a:lnTo>
                      <a:pt x="928" y="1686"/>
                    </a:lnTo>
                    <a:lnTo>
                      <a:pt x="831" y="1661"/>
                    </a:lnTo>
                    <a:lnTo>
                      <a:pt x="684" y="1710"/>
                    </a:lnTo>
                    <a:lnTo>
                      <a:pt x="562" y="1784"/>
                    </a:lnTo>
                    <a:lnTo>
                      <a:pt x="513" y="1832"/>
                    </a:lnTo>
                    <a:lnTo>
                      <a:pt x="464" y="1906"/>
                    </a:lnTo>
                    <a:lnTo>
                      <a:pt x="220" y="2394"/>
                    </a:lnTo>
                    <a:lnTo>
                      <a:pt x="196" y="2467"/>
                    </a:lnTo>
                    <a:lnTo>
                      <a:pt x="171" y="2541"/>
                    </a:lnTo>
                    <a:lnTo>
                      <a:pt x="196" y="2712"/>
                    </a:lnTo>
                    <a:lnTo>
                      <a:pt x="245" y="2834"/>
                    </a:lnTo>
                    <a:lnTo>
                      <a:pt x="293" y="2907"/>
                    </a:lnTo>
                    <a:lnTo>
                      <a:pt x="367" y="2956"/>
                    </a:lnTo>
                    <a:lnTo>
                      <a:pt x="1344" y="3591"/>
                    </a:lnTo>
                    <a:lnTo>
                      <a:pt x="1319" y="3786"/>
                    </a:lnTo>
                    <a:lnTo>
                      <a:pt x="1295" y="4006"/>
                    </a:lnTo>
                    <a:lnTo>
                      <a:pt x="245" y="4494"/>
                    </a:lnTo>
                    <a:lnTo>
                      <a:pt x="196" y="4519"/>
                    </a:lnTo>
                    <a:lnTo>
                      <a:pt x="123" y="4568"/>
                    </a:lnTo>
                    <a:lnTo>
                      <a:pt x="49" y="4714"/>
                    </a:lnTo>
                    <a:lnTo>
                      <a:pt x="0" y="4861"/>
                    </a:lnTo>
                    <a:lnTo>
                      <a:pt x="25" y="4934"/>
                    </a:lnTo>
                    <a:lnTo>
                      <a:pt x="25" y="5007"/>
                    </a:lnTo>
                    <a:lnTo>
                      <a:pt x="220" y="5545"/>
                    </a:lnTo>
                    <a:lnTo>
                      <a:pt x="245" y="5594"/>
                    </a:lnTo>
                    <a:lnTo>
                      <a:pt x="293" y="5667"/>
                    </a:lnTo>
                    <a:lnTo>
                      <a:pt x="391" y="5764"/>
                    </a:lnTo>
                    <a:lnTo>
                      <a:pt x="538" y="5813"/>
                    </a:lnTo>
                    <a:lnTo>
                      <a:pt x="684" y="5813"/>
                    </a:lnTo>
                    <a:lnTo>
                      <a:pt x="1832" y="5569"/>
                    </a:lnTo>
                    <a:lnTo>
                      <a:pt x="1954" y="5740"/>
                    </a:lnTo>
                    <a:lnTo>
                      <a:pt x="2101" y="5887"/>
                    </a:lnTo>
                    <a:lnTo>
                      <a:pt x="1710" y="6986"/>
                    </a:lnTo>
                    <a:lnTo>
                      <a:pt x="1686" y="7059"/>
                    </a:lnTo>
                    <a:lnTo>
                      <a:pt x="1686" y="7132"/>
                    </a:lnTo>
                    <a:lnTo>
                      <a:pt x="1710" y="7279"/>
                    </a:lnTo>
                    <a:lnTo>
                      <a:pt x="1783" y="7401"/>
                    </a:lnTo>
                    <a:lnTo>
                      <a:pt x="1857" y="7450"/>
                    </a:lnTo>
                    <a:lnTo>
                      <a:pt x="1905" y="7499"/>
                    </a:lnTo>
                    <a:lnTo>
                      <a:pt x="2418" y="7743"/>
                    </a:lnTo>
                    <a:lnTo>
                      <a:pt x="2492" y="7792"/>
                    </a:lnTo>
                    <a:lnTo>
                      <a:pt x="2711" y="7792"/>
                    </a:lnTo>
                    <a:lnTo>
                      <a:pt x="2858" y="7718"/>
                    </a:lnTo>
                    <a:lnTo>
                      <a:pt x="2907" y="7669"/>
                    </a:lnTo>
                    <a:lnTo>
                      <a:pt x="2956" y="7621"/>
                    </a:lnTo>
                    <a:lnTo>
                      <a:pt x="3591" y="6644"/>
                    </a:lnTo>
                    <a:lnTo>
                      <a:pt x="3810" y="6668"/>
                    </a:lnTo>
                    <a:lnTo>
                      <a:pt x="4006" y="6668"/>
                    </a:lnTo>
                    <a:lnTo>
                      <a:pt x="4494" y="7718"/>
                    </a:lnTo>
                    <a:lnTo>
                      <a:pt x="4543" y="7792"/>
                    </a:lnTo>
                    <a:lnTo>
                      <a:pt x="4592" y="7840"/>
                    </a:lnTo>
                    <a:lnTo>
                      <a:pt x="4714" y="7914"/>
                    </a:lnTo>
                    <a:lnTo>
                      <a:pt x="4861" y="7963"/>
                    </a:lnTo>
                    <a:lnTo>
                      <a:pt x="4934" y="7963"/>
                    </a:lnTo>
                    <a:lnTo>
                      <a:pt x="5007" y="7938"/>
                    </a:lnTo>
                    <a:lnTo>
                      <a:pt x="5544" y="7767"/>
                    </a:lnTo>
                    <a:lnTo>
                      <a:pt x="5618" y="7743"/>
                    </a:lnTo>
                    <a:lnTo>
                      <a:pt x="5667" y="7694"/>
                    </a:lnTo>
                    <a:lnTo>
                      <a:pt x="5764" y="7572"/>
                    </a:lnTo>
                    <a:lnTo>
                      <a:pt x="5838" y="7425"/>
                    </a:lnTo>
                    <a:lnTo>
                      <a:pt x="5838" y="7352"/>
                    </a:lnTo>
                    <a:lnTo>
                      <a:pt x="5838" y="7279"/>
                    </a:lnTo>
                    <a:lnTo>
                      <a:pt x="5593" y="6131"/>
                    </a:lnTo>
                    <a:lnTo>
                      <a:pt x="5740" y="6009"/>
                    </a:lnTo>
                    <a:lnTo>
                      <a:pt x="5911" y="5862"/>
                    </a:lnTo>
                    <a:lnTo>
                      <a:pt x="6985" y="6277"/>
                    </a:lnTo>
                    <a:lnTo>
                      <a:pt x="7059" y="6277"/>
                    </a:lnTo>
                    <a:lnTo>
                      <a:pt x="7132" y="6302"/>
                    </a:lnTo>
                    <a:lnTo>
                      <a:pt x="7278" y="6253"/>
                    </a:lnTo>
                    <a:lnTo>
                      <a:pt x="7425" y="6180"/>
                    </a:lnTo>
                    <a:lnTo>
                      <a:pt x="7474" y="6131"/>
                    </a:lnTo>
                    <a:lnTo>
                      <a:pt x="7523" y="6058"/>
                    </a:lnTo>
                    <a:lnTo>
                      <a:pt x="7767" y="5545"/>
                    </a:lnTo>
                    <a:lnTo>
                      <a:pt x="7791" y="5496"/>
                    </a:lnTo>
                    <a:lnTo>
                      <a:pt x="7816" y="5398"/>
                    </a:lnTo>
                    <a:lnTo>
                      <a:pt x="7791" y="5252"/>
                    </a:lnTo>
                    <a:lnTo>
                      <a:pt x="7718" y="5129"/>
                    </a:lnTo>
                    <a:lnTo>
                      <a:pt x="7669" y="5056"/>
                    </a:lnTo>
                    <a:lnTo>
                      <a:pt x="7620" y="5007"/>
                    </a:lnTo>
                    <a:lnTo>
                      <a:pt x="6643" y="4372"/>
                    </a:lnTo>
                    <a:lnTo>
                      <a:pt x="6668" y="4177"/>
                    </a:lnTo>
                    <a:lnTo>
                      <a:pt x="6668" y="3957"/>
                    </a:lnTo>
                    <a:lnTo>
                      <a:pt x="7718" y="3469"/>
                    </a:lnTo>
                    <a:lnTo>
                      <a:pt x="7791" y="3444"/>
                    </a:lnTo>
                    <a:lnTo>
                      <a:pt x="7865" y="3395"/>
                    </a:lnTo>
                    <a:lnTo>
                      <a:pt x="7938" y="3249"/>
                    </a:lnTo>
                    <a:lnTo>
                      <a:pt x="7962" y="3102"/>
                    </a:lnTo>
                    <a:lnTo>
                      <a:pt x="7962" y="3029"/>
                    </a:lnTo>
                    <a:lnTo>
                      <a:pt x="7962" y="2956"/>
                    </a:lnTo>
                    <a:lnTo>
                      <a:pt x="7767" y="2419"/>
                    </a:lnTo>
                    <a:lnTo>
                      <a:pt x="7743" y="2345"/>
                    </a:lnTo>
                    <a:lnTo>
                      <a:pt x="7694" y="2296"/>
                    </a:lnTo>
                    <a:lnTo>
                      <a:pt x="7572" y="2199"/>
                    </a:lnTo>
                    <a:lnTo>
                      <a:pt x="7449" y="2150"/>
                    </a:lnTo>
                    <a:lnTo>
                      <a:pt x="7278" y="2150"/>
                    </a:lnTo>
                    <a:lnTo>
                      <a:pt x="6155" y="2394"/>
                    </a:lnTo>
                    <a:lnTo>
                      <a:pt x="6033" y="2223"/>
                    </a:lnTo>
                    <a:lnTo>
                      <a:pt x="5886" y="2077"/>
                    </a:lnTo>
                    <a:lnTo>
                      <a:pt x="6277" y="978"/>
                    </a:lnTo>
                    <a:lnTo>
                      <a:pt x="6302" y="904"/>
                    </a:lnTo>
                    <a:lnTo>
                      <a:pt x="6302" y="831"/>
                    </a:lnTo>
                    <a:lnTo>
                      <a:pt x="6277" y="684"/>
                    </a:lnTo>
                    <a:lnTo>
                      <a:pt x="6179" y="562"/>
                    </a:lnTo>
                    <a:lnTo>
                      <a:pt x="6131" y="489"/>
                    </a:lnTo>
                    <a:lnTo>
                      <a:pt x="6082" y="465"/>
                    </a:lnTo>
                    <a:lnTo>
                      <a:pt x="5569" y="196"/>
                    </a:lnTo>
                    <a:lnTo>
                      <a:pt x="5496" y="172"/>
                    </a:lnTo>
                    <a:lnTo>
                      <a:pt x="5276" y="172"/>
                    </a:lnTo>
                    <a:lnTo>
                      <a:pt x="5129" y="245"/>
                    </a:lnTo>
                    <a:lnTo>
                      <a:pt x="5080" y="294"/>
                    </a:lnTo>
                    <a:lnTo>
                      <a:pt x="5032" y="343"/>
                    </a:lnTo>
                    <a:lnTo>
                      <a:pt x="4397" y="1319"/>
                    </a:lnTo>
                    <a:lnTo>
                      <a:pt x="4177" y="1295"/>
                    </a:lnTo>
                    <a:lnTo>
                      <a:pt x="3981" y="1295"/>
                    </a:lnTo>
                    <a:lnTo>
                      <a:pt x="3493" y="245"/>
                    </a:lnTo>
                    <a:lnTo>
                      <a:pt x="3444" y="172"/>
                    </a:lnTo>
                    <a:lnTo>
                      <a:pt x="3395" y="123"/>
                    </a:lnTo>
                    <a:lnTo>
                      <a:pt x="3273" y="49"/>
                    </a:lnTo>
                    <a:lnTo>
                      <a:pt x="312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22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3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96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561518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2.</a:t>
            </a:r>
            <a:endParaRPr sz="9600">
              <a:solidFill>
                <a:srgbClr val="C7F464"/>
              </a:solidFill>
            </a:endParaRPr>
          </a:p>
          <a:p>
            <a:pPr lvl="0">
              <a:defRPr/>
            </a:pPr>
            <a:r>
              <a:rPr lang="en"/>
              <a:t>Parameter estimation</a:t>
            </a:r>
            <a:endParaRPr/>
          </a:p>
        </p:txBody>
      </p:sp>
      <p:sp>
        <p:nvSpPr>
          <p:cNvPr id="500595424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3BF8AA5-8ABC-B1B5-63F2-47032828BAC2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605045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Notations</a:t>
            </a:r>
            <a:endParaRPr sz="2400"/>
          </a:p>
        </p:txBody>
      </p:sp>
      <p:sp>
        <p:nvSpPr>
          <p:cNvPr id="161020770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48BC088-9FDF-7287-C384-1FD1505140B9}" type="slidenum">
              <a:rPr lang="en"/>
              <a:t/>
            </a:fld>
            <a:endParaRPr/>
          </a:p>
        </p:txBody>
      </p:sp>
      <p:pic>
        <p:nvPicPr>
          <p:cNvPr id="711173628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6081" t="66105" r="16343" b="16739"/>
          <a:stretch/>
        </p:blipFill>
        <p:spPr bwMode="auto">
          <a:xfrm>
            <a:off x="3609979" y="3569963"/>
            <a:ext cx="1915695" cy="429889"/>
          </a:xfrm>
          <a:prstGeom prst="rect">
            <a:avLst/>
          </a:prstGeom>
          <a:noFill/>
        </p:spPr>
      </p:pic>
      <p:cxnSp>
        <p:nvCxnSpPr>
          <p:cNvPr id="1278645805" name="Straight Arrow Connector 12"/>
          <p:cNvCxnSpPr>
            <a:cxnSpLocks/>
          </p:cNvCxnSpPr>
          <p:nvPr/>
        </p:nvCxnSpPr>
        <p:spPr bwMode="auto">
          <a:xfrm flipV="1">
            <a:off x="4762107" y="2643757"/>
            <a:ext cx="890011" cy="86409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889946" name="Straight Arrow Connector 13"/>
          <p:cNvCxnSpPr>
            <a:cxnSpLocks/>
          </p:cNvCxnSpPr>
          <p:nvPr/>
        </p:nvCxnSpPr>
        <p:spPr bwMode="auto">
          <a:xfrm>
            <a:off x="3491879" y="2643757"/>
            <a:ext cx="936475" cy="864095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597153" name="TextBox 14"/>
          <p:cNvSpPr txBox="1"/>
          <p:nvPr/>
        </p:nvSpPr>
        <p:spPr bwMode="auto">
          <a:xfrm>
            <a:off x="5324321" y="3014830"/>
            <a:ext cx="1119885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 i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977522321" name="TextBox 15"/>
          <p:cNvSpPr txBox="1"/>
          <p:nvPr/>
        </p:nvSpPr>
        <p:spPr bwMode="auto">
          <a:xfrm>
            <a:off x="-36510" y="3014829"/>
            <a:ext cx="3873930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ampling</a:t>
            </a:r>
            <a:endParaRPr/>
          </a:p>
        </p:txBody>
      </p:sp>
      <p:sp>
        <p:nvSpPr>
          <p:cNvPr id="1981861997" name="TextBox 16"/>
          <p:cNvSpPr txBox="1"/>
          <p:nvPr/>
        </p:nvSpPr>
        <p:spPr bwMode="auto">
          <a:xfrm flipH="0" flipV="0">
            <a:off x="455728" y="1131588"/>
            <a:ext cx="3840345" cy="838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599"/>
              </a:spcAft>
              <a:defRPr/>
            </a:pPr>
            <a:r>
              <a:rPr lang="en-US" sz="1200" b="1" i="1">
                <a:solidFill>
                  <a:schemeClr val="accent3"/>
                </a:solidFill>
                <a:latin typeface="Montserrat"/>
              </a:rPr>
              <a:t>True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 parameters:</a:t>
            </a:r>
            <a:r>
              <a:rPr lang="en-US" sz="1200">
                <a:ea typeface="Cambri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i="1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>
                <a:solidFill>
                  <a:schemeClr val="accent3"/>
                </a:solidFill>
                <a:latin typeface="Montserrat"/>
              </a:rPr>
              <a:t>For the normal distribution: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/>
                        <a:rPr lang="en-US" sz="1600" b="0" i="1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𝜇</m:t>
                          </m:r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, </m:t>
                          </m:r>
                          <m:r>
                            <m:rPr/>
                            <a:rPr lang="en-US" sz="1600" b="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 b="0">
              <a:latin typeface="Montserrat"/>
              <a:ea typeface="Cambria Math"/>
            </a:endParaRPr>
          </a:p>
          <a:p>
            <a:pPr algn="ctr">
              <a:spcAft>
                <a:spcPts val="599"/>
              </a:spcAft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(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unknown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 FOREVER)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857476350" name="TextBox 17"/>
          <p:cNvSpPr txBox="1"/>
          <p:nvPr/>
        </p:nvSpPr>
        <p:spPr bwMode="auto">
          <a:xfrm>
            <a:off x="2987821" y="4070544"/>
            <a:ext cx="3161088" cy="84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Sample values: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i"/>
                            </m:r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  <m:sub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br>
              <a:rPr lang="en-US" sz="1200" b="1">
                <a:solidFill>
                  <a:schemeClr val="accent3"/>
                </a:solidFill>
                <a:latin typeface="Montserrat"/>
              </a:rPr>
            </a:br>
            <a:r>
              <a:rPr lang="en-US" sz="1200" b="1">
                <a:solidFill>
                  <a:schemeClr val="accent3"/>
                </a:solidFill>
                <a:latin typeface="Montserrat"/>
              </a:rPr>
              <a:t>Sample statistics: 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latin typeface="Cambria Math"/>
                        </a:rPr>
                        <m:t>,</m:t>
                      </m:r>
                      <m:sSubSup>
                        <m:sSubSupPr>
                          <m:alnScr m:val="off"/>
                          <m:ctrlPr>
                            <a:rPr lang="fr-FR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m:rPr/>
                            <a:rPr lang="en-US" sz="1600" b="0" i="1">
                              <a:latin typeface="Cambria Math"/>
                            </a:rPr>
                            <m:t>𝑛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lang="fr-FR" sz="1600">
                              <a:latin typeface="Cambria Math"/>
                              <a:ea typeface="Cambria Math"/>
                              <a:cs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>
              <a:latin typeface="Montserrat"/>
              <a:ea typeface="Cambria Math"/>
            </a:endParaRPr>
          </a:p>
        </p:txBody>
      </p:sp>
      <p:sp>
        <p:nvSpPr>
          <p:cNvPr id="315079655" name="TextBox 18"/>
          <p:cNvSpPr txBox="1"/>
          <p:nvPr/>
        </p:nvSpPr>
        <p:spPr bwMode="auto">
          <a:xfrm>
            <a:off x="4499991" y="1132480"/>
            <a:ext cx="4405023" cy="78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 i="1">
                <a:solidFill>
                  <a:schemeClr val="accent3"/>
                </a:solidFill>
                <a:latin typeface="Montserrat"/>
              </a:rPr>
              <a:t>Estimated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population distribution parameters: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br>
              <a:rPr lang="en-US" b="1">
                <a:latin typeface="Montserrat"/>
                <a:ea typeface="Cambria Math"/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For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the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normal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 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distribution</m:t>
                      </m:r>
                      <m:r>
                        <m:rPr>
                          <m:nor m:val="on"/>
                        </m:rPr>
                        <a:rPr lang="en-US" sz="1200">
                          <a:solidFill>
                            <a:schemeClr val="accent3"/>
                          </a:solidFill>
                          <a:latin typeface="Montserrat"/>
                          <a:ea typeface="Montserrat"/>
                          <a:cs typeface="Montserrat"/>
                        </a:rPr>
                        <m:t>:</m:t>
                      </m:r>
                    </m:oMath>
                  </m:oMathPara>
                </a14:m>
              </mc:Choice>
              <mc:Fallback/>
            </mc:AlternateContent>
            <a:r>
              <a:rPr lang="en-US" b="1">
                <a:latin typeface="Montserrat"/>
                <a:ea typeface="Cambria Math"/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acc>
                      <m:r>
                        <m:rPr/>
                        <a:rPr lang="en-US" sz="1600" b="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6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</m:acc>
                          <m:r>
                            <m:rPr/>
                            <a:rPr lang="en-US" sz="1600" i="1">
                              <a:latin typeface="Cambria Math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</m:acc>
                        </m:e>
                      </m:d>
                    </m:oMath>
                  </m:oMathPara>
                </a14:m>
              </mc:Choice>
              <mc:Fallback/>
            </mc:AlternateContent>
            <a:endParaRPr/>
          </a:p>
          <a:p>
            <a:pPr algn="ctr">
              <a:spcAft>
                <a:spcPts val="598"/>
              </a:spcAft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(calculated from available data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4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607060839" name="Picture 2" descr="Z:\media\truecrypt1\pro\teaching\2020_EcoleDoctorale_Stats\1-01\population-vs-sample.png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 l="1741" t="16845" r="2031" b="62478"/>
          <a:stretch/>
        </p:blipFill>
        <p:spPr bwMode="auto">
          <a:xfrm>
            <a:off x="5328083" y="2067237"/>
            <a:ext cx="2727959" cy="518159"/>
          </a:xfrm>
          <a:prstGeom prst="rect">
            <a:avLst/>
          </a:prstGeom>
          <a:noFill/>
        </p:spPr>
      </p:pic>
      <p:grpSp>
        <p:nvGrpSpPr>
          <p:cNvPr id="491493218" name="Group 1"/>
          <p:cNvGrpSpPr/>
          <p:nvPr/>
        </p:nvGrpSpPr>
        <p:grpSpPr bwMode="auto">
          <a:xfrm>
            <a:off x="964424" y="2067237"/>
            <a:ext cx="2872699" cy="518159"/>
            <a:chOff x="1115615" y="2067237"/>
            <a:chExt cx="2872699" cy="518159"/>
          </a:xfrm>
        </p:grpSpPr>
        <p:pic>
          <p:nvPicPr>
            <p:cNvPr id="1602097648" name="Picture 2" descr="Z:\media\truecrypt1\pro\teaching\2020_EcoleDoctorale_Stats\1-01\population-vs-sample.png"/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lum bright="40000" contrast="-40000"/>
            </a:blip>
            <a:srcRect l="1741" t="16845" r="2031" b="62478"/>
            <a:stretch/>
          </p:blipFill>
          <p:spPr bwMode="auto">
            <a:xfrm>
              <a:off x="1187623" y="2067237"/>
              <a:ext cx="2727959" cy="518159"/>
            </a:xfrm>
            <a:prstGeom prst="rect">
              <a:avLst/>
            </a:prstGeom>
            <a:noFill/>
          </p:spPr>
        </p:pic>
        <p:sp>
          <p:nvSpPr>
            <p:cNvPr id="1767304575" name="TextBox 22"/>
            <p:cNvSpPr txBox="1"/>
            <p:nvPr/>
          </p:nvSpPr>
          <p:spPr bwMode="auto">
            <a:xfrm>
              <a:off x="2172875" y="2210676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2634887" name="TextBox 24"/>
            <p:cNvSpPr txBox="1"/>
            <p:nvPr/>
          </p:nvSpPr>
          <p:spPr bwMode="auto">
            <a:xfrm>
              <a:off x="234737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095556492" name="TextBox 25"/>
            <p:cNvSpPr txBox="1"/>
            <p:nvPr/>
          </p:nvSpPr>
          <p:spPr bwMode="auto">
            <a:xfrm>
              <a:off x="269979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002707919" name="TextBox 26"/>
            <p:cNvSpPr txBox="1"/>
            <p:nvPr/>
          </p:nvSpPr>
          <p:spPr bwMode="auto">
            <a:xfrm>
              <a:off x="252186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524533140" name="TextBox 27"/>
            <p:cNvSpPr txBox="1"/>
            <p:nvPr/>
          </p:nvSpPr>
          <p:spPr bwMode="auto">
            <a:xfrm>
              <a:off x="2874287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9990928" name="TextBox 28"/>
            <p:cNvSpPr txBox="1"/>
            <p:nvPr/>
          </p:nvSpPr>
          <p:spPr bwMode="auto">
            <a:xfrm>
              <a:off x="1293539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506156910" name="TextBox 29"/>
            <p:cNvSpPr txBox="1"/>
            <p:nvPr/>
          </p:nvSpPr>
          <p:spPr bwMode="auto">
            <a:xfrm>
              <a:off x="1115615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477127972" name="TextBox 30"/>
            <p:cNvSpPr txBox="1"/>
            <p:nvPr/>
          </p:nvSpPr>
          <p:spPr bwMode="auto">
            <a:xfrm>
              <a:off x="146803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570115826" name="TextBox 31"/>
            <p:cNvSpPr txBox="1"/>
            <p:nvPr/>
          </p:nvSpPr>
          <p:spPr bwMode="auto">
            <a:xfrm>
              <a:off x="1820455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174113581" name="TextBox 32"/>
            <p:cNvSpPr txBox="1"/>
            <p:nvPr/>
          </p:nvSpPr>
          <p:spPr bwMode="auto">
            <a:xfrm>
              <a:off x="1642531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103296226" name="TextBox 33"/>
            <p:cNvSpPr txBox="1"/>
            <p:nvPr/>
          </p:nvSpPr>
          <p:spPr bwMode="auto">
            <a:xfrm>
              <a:off x="199495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238402982" name="TextBox 34"/>
            <p:cNvSpPr txBox="1"/>
            <p:nvPr/>
          </p:nvSpPr>
          <p:spPr bwMode="auto">
            <a:xfrm>
              <a:off x="3044592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845520206" name="TextBox 35"/>
            <p:cNvSpPr txBox="1"/>
            <p:nvPr/>
          </p:nvSpPr>
          <p:spPr bwMode="auto">
            <a:xfrm>
              <a:off x="3397011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698231355" name="TextBox 36"/>
            <p:cNvSpPr txBox="1"/>
            <p:nvPr/>
          </p:nvSpPr>
          <p:spPr bwMode="auto">
            <a:xfrm>
              <a:off x="3219087" y="2211709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  <p:sp>
          <p:nvSpPr>
            <p:cNvPr id="1611966894" name="TextBox 37"/>
            <p:cNvSpPr txBox="1"/>
            <p:nvPr/>
          </p:nvSpPr>
          <p:spPr bwMode="auto">
            <a:xfrm>
              <a:off x="3571506" y="2212742"/>
              <a:ext cx="41680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chemeClr val="bg1"/>
                  </a:solidFill>
                  <a:latin typeface="Montserrat"/>
                </a:rPr>
                <a:t>?  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52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88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17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476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645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5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06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79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386288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Point estimates: an example</a:t>
            </a:r>
            <a:endParaRPr sz="2400"/>
          </a:p>
        </p:txBody>
      </p:sp>
      <p:sp>
        <p:nvSpPr>
          <p:cNvPr id="127229219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806B090-F8CE-08D5-BB5E-45DCB9E648FD}" type="slidenum">
              <a:rPr lang="en"/>
              <a:t/>
            </a:fld>
            <a:endParaRPr/>
          </a:p>
        </p:txBody>
      </p:sp>
      <p:sp>
        <p:nvSpPr>
          <p:cNvPr id="292162553" name="Google Shape;87;p14"/>
          <p:cNvSpPr txBox="1"/>
          <p:nvPr/>
        </p:nvSpPr>
        <p:spPr bwMode="auto">
          <a:xfrm flipH="0" flipV="0">
            <a:off x="3771947" y="1203597"/>
            <a:ext cx="5120528" cy="15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You find</a:t>
            </a:r>
            <a:r>
              <a:rPr lang="en-US" sz="1200"/>
              <a:t> 17 specimens of a curious species, the planarian worms. Laser measurements yielded the following data for the length of the planarians</a:t>
            </a:r>
            <a:r>
              <a:rPr lang="en-US" sz="1200"/>
              <a:t> (in mm):</a:t>
            </a:r>
            <a:endParaRPr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14.976, 7.04, 11.588, 14.46, 6.876, 9.258, 10.444, 5.425,  12.508, 11.844, 7.695, 4.642, 6.916, 2.947, 10.423, 9.558, 10.783</a:t>
            </a: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 b="1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What should we do now?</a:t>
            </a:r>
            <a:endParaRPr lang="en-US" sz="1200"/>
          </a:p>
        </p:txBody>
      </p:sp>
      <p:sp>
        <p:nvSpPr>
          <p:cNvPr id="1589763088" name="Google Shape;68;p12"/>
          <p:cNvSpPr txBox="1"/>
          <p:nvPr/>
        </p:nvSpPr>
        <p:spPr bwMode="auto">
          <a:xfrm flipH="0" flipV="0">
            <a:off x="3795948" y="3003795"/>
            <a:ext cx="4880503" cy="18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Visualize the data</a:t>
            </a:r>
            <a:endParaRPr/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Describe the statistical properties of the sample</a:t>
            </a:r>
            <a:endParaRPr/>
          </a:p>
          <a:p>
            <a:pPr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endParaRPr lang="en-US" sz="4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Specify the statistical model: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𝑋</m:t>
                      </m:r>
                      <m:r>
                        <m:rPr/>
                        <a:rPr lang="ar-AE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~</m:t>
                      </m:r>
                      <m:r>
                        <m:rPr>
                          <m:sty m:val="i"/>
                        </m:rPr>
                        <a:rPr lang="ar-AE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N</m:t>
                      </m:r>
                      <m:r>
                        <m:rPr/>
                        <a:rPr lang="en-US" sz="16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(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ar-AE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p>
                          <m:r>
                            <m:rPr/>
                            <a:rPr lang="ar-AE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ar-AE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ar-AE" sz="1600">
              <a:solidFill>
                <a:schemeClr val="tx1">
                  <a:lumMod val="50000"/>
                </a:schemeClr>
              </a:solidFill>
              <a:latin typeface="Montserrat"/>
              <a:ea typeface="Montserrat"/>
              <a:cs typeface="Montserrat"/>
            </a:endParaRPr>
          </a:p>
          <a:p>
            <a:pPr marL="179386" indent="-179386">
              <a:spcBef>
                <a:spcPts val="598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Estimate the </a:t>
            </a: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parameters of the model (i.e. the properties of the underlying population)</a:t>
            </a:r>
            <a:endParaRPr lang="en-US"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8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414404188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0" y="267492"/>
            <a:ext cx="678267" cy="525656"/>
          </a:xfrm>
          <a:prstGeom prst="rect">
            <a:avLst/>
          </a:prstGeom>
          <a:noFill/>
        </p:spPr>
      </p:pic>
      <p:pic>
        <p:nvPicPr>
          <p:cNvPr id="2251337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04157" y="1891855"/>
            <a:ext cx="2646465" cy="19869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7630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40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40247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mean</a:t>
            </a:r>
            <a:endParaRPr sz="2400"/>
          </a:p>
        </p:txBody>
      </p:sp>
      <p:sp>
        <p:nvSpPr>
          <p:cNvPr id="176321246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759B273-F81C-6E96-C9F2-647DD246BD19}" type="slidenum">
              <a:rPr lang="en"/>
              <a:t/>
            </a:fld>
            <a:endParaRPr/>
          </a:p>
        </p:txBody>
      </p:sp>
      <p:sp>
        <p:nvSpPr>
          <p:cNvPr id="1960309601" name="Google Shape;87;p14"/>
          <p:cNvSpPr txBox="1"/>
          <p:nvPr/>
        </p:nvSpPr>
        <p:spPr bwMode="auto">
          <a:xfrm flipH="0" flipV="0">
            <a:off x="728875" y="1131588"/>
            <a:ext cx="7587537" cy="337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>
                <a:solidFill>
                  <a:schemeClr val="accent3"/>
                </a:solidFill>
                <a:ea typeface="Cambria Math"/>
              </a:rPr>
              <a:t>Intuitively, what is the best estimate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1" i="1">
                          <a:solidFill>
                            <a:schemeClr val="accent3"/>
                          </a:solidFill>
                          <a:latin typeface="Cambria Math"/>
                          <a:ea typeface="Cambria Math"/>
                        </a:rPr>
                        <m:t>𝝁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1">
                <a:solidFill>
                  <a:schemeClr val="accent3"/>
                </a:solidFill>
              </a:rPr>
              <a:t> ?</a:t>
            </a:r>
            <a:endParaRPr/>
          </a:p>
        </p:txBody>
      </p:sp>
      <p:pic>
        <p:nvPicPr>
          <p:cNvPr id="2030517115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1" y="267493"/>
            <a:ext cx="678267" cy="525657"/>
          </a:xfrm>
          <a:prstGeom prst="rect">
            <a:avLst/>
          </a:prstGeom>
          <a:noFill/>
        </p:spPr>
      </p:pic>
      <p:pic>
        <p:nvPicPr>
          <p:cNvPr id="887858584" name="Picture 1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51980" y="2558882"/>
            <a:ext cx="3654505" cy="22840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73754716" name="Google Shape;87;p14"/>
          <p:cNvSpPr txBox="1"/>
          <p:nvPr/>
        </p:nvSpPr>
        <p:spPr bwMode="auto">
          <a:xfrm>
            <a:off x="4644007" y="2716252"/>
            <a:ext cx="4032447" cy="2126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On the left, we have generated 10,000 random samples of 17 </a:t>
            </a:r>
            <a:r>
              <a:rPr lang="en-US" sz="1200"/>
              <a:t>planarians </a:t>
            </a:r>
            <a:r>
              <a:rPr lang="en-US" sz="1200"/>
              <a:t>each. We have fixed the true parameters: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9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 and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𝜎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2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3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.</a:t>
            </a:r>
            <a:r>
              <a:rPr lang="en-US" sz="1200"/>
              <a:t> This is </a:t>
            </a:r>
            <a:r>
              <a:rPr lang="en-US" sz="1200"/>
              <a:t>equivalent to 10,000 replications of the same study with the same sample size, on the exact same population.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Even though some samples’ means are really far from the population mean, as a whole samples converge toward the true value, indicating that this is a good estimator. </a:t>
            </a:r>
            <a:endParaRPr lang="en-US" sz="1200"/>
          </a:p>
        </p:txBody>
      </p:sp>
      <p:sp>
        <p:nvSpPr>
          <p:cNvPr id="1772456703" name="Google Shape;87;p14"/>
          <p:cNvSpPr txBox="1"/>
          <p:nvPr/>
        </p:nvSpPr>
        <p:spPr bwMode="auto">
          <a:xfrm flipH="0" flipV="0">
            <a:off x="728875" y="1458160"/>
            <a:ext cx="7587537" cy="909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The </a:t>
            </a:r>
            <a:r>
              <a:rPr lang="en-US" sz="1200" b="1"/>
              <a:t>sample </a:t>
            </a:r>
            <a:r>
              <a:rPr lang="en-US" sz="1200" b="1"/>
              <a:t>mean</a:t>
            </a:r>
            <a:r>
              <a:rPr lang="en-US" sz="1200"/>
              <a:t>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̂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</m:acc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endParaRPr lang="en-US" sz="1200"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A good estimator should converge towards the true population.</a:t>
            </a:r>
            <a:endParaRPr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We can evaluate how good our estimator is using simulations (“God’s view”).</a:t>
            </a:r>
            <a:endParaRPr lang="en-US" sz="1200"/>
          </a:p>
        </p:txBody>
      </p:sp>
      <p:sp>
        <p:nvSpPr>
          <p:cNvPr id="582563598" name="Google Shape;120;p18"/>
          <p:cNvSpPr txBox="1"/>
          <p:nvPr/>
        </p:nvSpPr>
        <p:spPr bwMode="auto">
          <a:xfrm flipH="0" flipV="0">
            <a:off x="1669046" y="4728018"/>
            <a:ext cx="2296622" cy="3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0" i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en-US" sz="1200" b="1" i="0">
                <a:solidFill>
                  <a:schemeClr val="accent1"/>
                </a:solidFill>
              </a:rPr>
              <a:t>sampling distribution</a:t>
            </a:r>
            <a:r>
              <a:rPr lang="en-US" sz="1200" b="0" i="0">
                <a:solidFill>
                  <a:schemeClr val="tx1">
                    <a:lumMod val="50000"/>
                  </a:schemeClr>
                </a:solidFill>
              </a:rPr>
              <a:t>)</a:t>
            </a:r>
            <a:endParaRPr sz="1200" b="0" i="0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sz="1200" b="0" i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45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51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75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85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56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4817245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variance</a:t>
            </a:r>
            <a:endParaRPr sz="2400"/>
          </a:p>
        </p:txBody>
      </p:sp>
      <p:sp>
        <p:nvSpPr>
          <p:cNvPr id="153074196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C009D34-2F4F-0305-D259-639B3E83E51A}" type="slidenum">
              <a:rPr lang="en"/>
              <a:t/>
            </a:fld>
            <a:endParaRPr/>
          </a:p>
        </p:txBody>
      </p:sp>
      <p:sp>
        <p:nvSpPr>
          <p:cNvPr id="2005433229" name="Google Shape;87;p14"/>
          <p:cNvSpPr txBox="1"/>
          <p:nvPr/>
        </p:nvSpPr>
        <p:spPr bwMode="auto">
          <a:xfrm flipH="0" flipV="0">
            <a:off x="728875" y="1131588"/>
            <a:ext cx="3843120" cy="44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What about the population </a:t>
            </a:r>
            <a:r>
              <a:rPr lang="en-US" sz="1200" b="1"/>
              <a:t>variance</a:t>
            </a:r>
            <a:r>
              <a:rPr lang="en-US" sz="1200" b="1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r>
                            <m:rPr/>
                            <a:rPr lang="en-US" sz="1200" b="1" i="1"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p>
                          <m:r>
                            <m:rPr/>
                            <a:rPr lang="en-US" sz="1200" b="1" i="1">
                              <a:latin typeface="Cambria Math"/>
                              <a:ea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1743051673" name="Google Shape;87;p14"/>
          <p:cNvSpPr txBox="1"/>
          <p:nvPr/>
        </p:nvSpPr>
        <p:spPr bwMode="auto">
          <a:xfrm>
            <a:off x="974071" y="4558041"/>
            <a:ext cx="3093870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“Intuitive” estimator of variance</a:t>
            </a:r>
            <a:endParaRPr lang="en-US" sz="1400" i="1">
              <a:solidFill>
                <a:schemeClr val="accent3"/>
              </a:solidFill>
            </a:endParaRPr>
          </a:p>
        </p:txBody>
      </p:sp>
      <p:pic>
        <p:nvPicPr>
          <p:cNvPr id="41174483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08153" y="2577821"/>
            <a:ext cx="3168351" cy="198021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4627116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768593" y="2571750"/>
            <a:ext cx="3187782" cy="199236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00239548" name="Google Shape;87;p14"/>
          <p:cNvSpPr txBox="1"/>
          <p:nvPr/>
        </p:nvSpPr>
        <p:spPr bwMode="auto">
          <a:xfrm>
            <a:off x="5012591" y="4558041"/>
            <a:ext cx="2943783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Unbiased estimator of variance</a:t>
            </a:r>
            <a:endParaRPr lang="en-US" sz="1400" i="1">
              <a:solidFill>
                <a:schemeClr val="accent3"/>
              </a:solidFill>
            </a:endParaRPr>
          </a:p>
        </p:txBody>
      </p:sp>
      <p:pic>
        <p:nvPicPr>
          <p:cNvPr id="1392748221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8214211" y="1419621"/>
            <a:ext cx="678267" cy="525657"/>
          </a:xfrm>
          <a:prstGeom prst="rect">
            <a:avLst/>
          </a:prstGeom>
          <a:noFill/>
        </p:spPr>
      </p:pic>
      <p:sp>
        <p:nvSpPr>
          <p:cNvPr id="1014340035" name="Google Shape;87;p14"/>
          <p:cNvSpPr txBox="1"/>
          <p:nvPr/>
        </p:nvSpPr>
        <p:spPr bwMode="auto">
          <a:xfrm flipH="0" flipV="0">
            <a:off x="728874" y="1400993"/>
            <a:ext cx="5309019" cy="1007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/>
              <a:t>“Intuitive” estimator</a:t>
            </a:r>
            <a:r>
              <a:rPr lang="en-US" sz="1200"/>
              <a:t>: the sample variance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Sup>
                        <m:sSubSupPr>
                          <m:alnScr m:val="off"/>
                          <m:ctrlPr>
                            <a:rPr lang="fr-FR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sub>
                        <m:sup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 sz="1200" b="1"/>
          </a:p>
          <a:p>
            <a:pPr marL="0" indent="180973">
              <a:buClr>
                <a:schemeClr val="accent1"/>
              </a:buClr>
              <a:buSzPct val="100000"/>
              <a:buNone/>
              <a:defRPr/>
            </a:pPr>
            <a:r>
              <a:rPr lang="en-US" sz="1200"/>
              <a:t>=&gt; not too bad but systematically underestimates the true value!</a:t>
            </a:r>
            <a:endParaRPr lang="en-US" sz="1200"/>
          </a:p>
          <a:p>
            <a:pPr marL="179386" indent="-179386">
              <a:buClr>
                <a:schemeClr val="accent1"/>
              </a:buClr>
              <a:buSzPct val="100000"/>
              <a:defRPr/>
            </a:pPr>
            <a:r>
              <a:rPr lang="en-US" sz="1200" b="1">
                <a:solidFill>
                  <a:schemeClr val="accent1"/>
                </a:solidFill>
              </a:rPr>
              <a:t>Unbiased</a:t>
            </a:r>
            <a:r>
              <a:rPr lang="en-US" sz="1200">
                <a:solidFill>
                  <a:schemeClr val="accent1"/>
                </a:solidFill>
              </a:rPr>
              <a:t> </a:t>
            </a:r>
            <a:r>
              <a:rPr lang="en-US" sz="1200"/>
              <a:t>estimator (Bessel correction):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num>
                        <m:den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  <m:r>
                            <m:rPr/>
                            <a:rPr lang="en-US" sz="1200" b="1" i="1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𝟏</m:t>
                          </m:r>
                        </m:den>
                      </m:f>
                      <m:sSubSup>
                        <m:sSubSupPr>
                          <m:alnScr m:val="off"/>
                          <m:ctrlPr>
                            <a:rPr lang="fr-FR" sz="1200" b="1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SupPr>
                        <m:e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𝒔</m:t>
                          </m:r>
                        </m:e>
                        <m:sub>
                          <m:r>
                            <m:rPr/>
                            <a:rPr lang="en-US" sz="1200" b="1" i="1">
                              <a:latin typeface="Cambria Math"/>
                            </a:rPr>
                            <m:t>𝒏</m:t>
                          </m:r>
                        </m:sub>
                        <m:sup>
                          <m:r>
                            <m:rPr/>
                            <a:rPr lang="en-US" sz="1200" b="1" i="1">
                              <a:latin typeface="Cambria Math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</mc:Choice>
              <mc:Fallback/>
            </mc:AlternateContent>
            <a:endParaRPr 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34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05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23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27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902282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Estimating the </a:t>
            </a:r>
            <a:r>
              <a:rPr lang="en" sz="2400"/>
              <a:t>population </a:t>
            </a:r>
            <a:r>
              <a:rPr lang="en" sz="2400"/>
              <a:t>variance</a:t>
            </a:r>
            <a:endParaRPr sz="2400"/>
          </a:p>
        </p:txBody>
      </p:sp>
      <p:sp>
        <p:nvSpPr>
          <p:cNvPr id="96792954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7D8E50C-92B2-9FCD-78FE-8BC177516EDC}" type="slidenum">
              <a:rPr lang="en"/>
              <a:t/>
            </a:fld>
            <a:endParaRPr/>
          </a:p>
        </p:txBody>
      </p:sp>
      <p:sp>
        <p:nvSpPr>
          <p:cNvPr id="343517899" name="Google Shape;87;p14"/>
          <p:cNvSpPr txBox="1"/>
          <p:nvPr/>
        </p:nvSpPr>
        <p:spPr bwMode="auto">
          <a:xfrm flipH="0" flipV="0">
            <a:off x="483315" y="4191658"/>
            <a:ext cx="8335694" cy="671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01600" indent="0">
              <a:lnSpc>
                <a:spcPct val="114999"/>
              </a:lnSpc>
              <a:buClr>
                <a:schemeClr val="accent2"/>
              </a:buClr>
              <a:buSzPts val="2000"/>
              <a:buFont typeface="Montserrat"/>
              <a:buNone/>
              <a:defRPr/>
            </a:pP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Using the sample mean to estimate variance tends to "pull" the calculated deviations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closer to zero than they would be if we were able to use the true population mean. That’s because the sample mean, being calculated from the sample points,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is always closer to them than the population mean.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.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endParaRPr lang="en-US" sz="12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pic>
        <p:nvPicPr>
          <p:cNvPr id="1717444749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214210" y="848119"/>
            <a:ext cx="678267" cy="525656"/>
          </a:xfrm>
          <a:prstGeom prst="rect">
            <a:avLst/>
          </a:prstGeom>
          <a:noFill/>
        </p:spPr>
      </p:pic>
      <p:pic>
        <p:nvPicPr>
          <p:cNvPr id="1011805804" name=""/>
          <p:cNvPicPr>
            <a:picLocks noChangeAspect="1"/>
          </p:cNvPicPr>
          <p:nvPr/>
        </p:nvPicPr>
        <p:blipFill>
          <a:blip r:embed="rId4"/>
          <a:srcRect l="0" t="0" r="0" b="15238"/>
          <a:stretch/>
        </p:blipFill>
        <p:spPr bwMode="auto">
          <a:xfrm flipH="0" flipV="0">
            <a:off x="416363" y="1906573"/>
            <a:ext cx="4137957" cy="2179863"/>
          </a:xfrm>
          <a:prstGeom prst="rect">
            <a:avLst/>
          </a:prstGeom>
        </p:spPr>
      </p:pic>
      <p:pic>
        <p:nvPicPr>
          <p:cNvPr id="762409226" name=""/>
          <p:cNvPicPr>
            <a:picLocks noChangeAspect="1"/>
          </p:cNvPicPr>
          <p:nvPr/>
        </p:nvPicPr>
        <p:blipFill>
          <a:blip r:embed="rId5"/>
          <a:srcRect l="0" t="0" r="0" b="15238"/>
          <a:stretch/>
        </p:blipFill>
        <p:spPr bwMode="auto">
          <a:xfrm flipH="0" flipV="0">
            <a:off x="4681053" y="1906573"/>
            <a:ext cx="4137957" cy="2179863"/>
          </a:xfrm>
          <a:prstGeom prst="rect">
            <a:avLst/>
          </a:prstGeom>
        </p:spPr>
      </p:pic>
      <p:sp>
        <p:nvSpPr>
          <p:cNvPr id="692369152" name="Google Shape;87;p14"/>
          <p:cNvSpPr txBox="1"/>
          <p:nvPr/>
        </p:nvSpPr>
        <p:spPr bwMode="auto">
          <a:xfrm flipH="0" flipV="0">
            <a:off x="622156" y="1619719"/>
            <a:ext cx="3726371" cy="35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Sample variance, based on the </a:t>
            </a:r>
            <a:r>
              <a:rPr lang="en-US" sz="1200" b="1" i="1">
                <a:solidFill>
                  <a:schemeClr val="accent3"/>
                </a:solidFill>
              </a:rPr>
              <a:t>sample</a:t>
            </a:r>
            <a:r>
              <a:rPr lang="en-US" sz="1200" i="1">
                <a:solidFill>
                  <a:schemeClr val="accent3"/>
                </a:solidFill>
              </a:rPr>
              <a:t> mean</a:t>
            </a:r>
            <a:endParaRPr lang="en-US" sz="1400" i="1">
              <a:solidFill>
                <a:schemeClr val="accent3"/>
              </a:solidFill>
            </a:endParaRPr>
          </a:p>
        </p:txBody>
      </p:sp>
      <p:sp>
        <p:nvSpPr>
          <p:cNvPr id="980675200" name="Google Shape;87;p14"/>
          <p:cNvSpPr txBox="1"/>
          <p:nvPr/>
        </p:nvSpPr>
        <p:spPr bwMode="auto">
          <a:xfrm flipH="0" flipV="0">
            <a:off x="4899961" y="1619719"/>
            <a:ext cx="3700140" cy="35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i="1">
                <a:solidFill>
                  <a:schemeClr val="accent3"/>
                </a:solidFill>
              </a:rPr>
              <a:t>Sample variance, based on the </a:t>
            </a:r>
            <a:r>
              <a:rPr lang="en-US" sz="1200" b="1" i="1">
                <a:solidFill>
                  <a:schemeClr val="accent3"/>
                </a:solidFill>
              </a:rPr>
              <a:t>true </a:t>
            </a:r>
            <a:r>
              <a:rPr lang="en-US" sz="1200" i="1">
                <a:solidFill>
                  <a:schemeClr val="accent3"/>
                </a:solidFill>
              </a:rPr>
              <a:t>mean</a:t>
            </a:r>
            <a:endParaRPr lang="en-US" sz="1400" i="1">
              <a:solidFill>
                <a:schemeClr val="accent3"/>
              </a:solidFill>
            </a:endParaRPr>
          </a:p>
        </p:txBody>
      </p:sp>
      <p:sp>
        <p:nvSpPr>
          <p:cNvPr id="31098586" name="Google Shape;87;p14"/>
          <p:cNvSpPr txBox="1"/>
          <p:nvPr/>
        </p:nvSpPr>
        <p:spPr bwMode="auto">
          <a:xfrm flipH="0" flipV="0">
            <a:off x="728874" y="1110948"/>
            <a:ext cx="7275893" cy="44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200" b="1"/>
              <a:t>Why is the sample variance a biased (under)estimate of the true population variance?</a:t>
            </a:r>
            <a:endParaRPr/>
          </a:p>
        </p:txBody>
      </p:sp>
      <p:sp>
        <p:nvSpPr>
          <p:cNvPr id="1040131220" name="TextBox 15"/>
          <p:cNvSpPr txBox="1"/>
          <p:nvPr/>
        </p:nvSpPr>
        <p:spPr bwMode="auto">
          <a:xfrm flipH="0" flipV="0">
            <a:off x="1232765" y="3561101"/>
            <a:ext cx="2505152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sum of squares = 7.35</a:t>
            </a:r>
            <a:endParaRPr/>
          </a:p>
        </p:txBody>
      </p:sp>
      <p:sp>
        <p:nvSpPr>
          <p:cNvPr id="259748482" name="TextBox 15"/>
          <p:cNvSpPr txBox="1"/>
          <p:nvPr/>
        </p:nvSpPr>
        <p:spPr bwMode="auto">
          <a:xfrm flipH="0" flipV="0">
            <a:off x="5497456" y="3561101"/>
            <a:ext cx="2507312" cy="274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i="1">
                <a:solidFill>
                  <a:schemeClr val="accent3"/>
                </a:solidFill>
                <a:latin typeface="Montserrat"/>
              </a:rPr>
              <a:t>sum of squares = 9.94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80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6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13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40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67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1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251026" name="Google Shape;67;p12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/>
              <a:t>On the menu</a:t>
            </a:r>
            <a:endParaRPr sz="4000"/>
          </a:p>
        </p:txBody>
      </p:sp>
      <p:sp>
        <p:nvSpPr>
          <p:cNvPr id="1505099034" name="Google Shape;71;p12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0ADE54F-36B9-E3C0-C9E1-87FD227A56D9}" type="slidenum">
              <a:rPr lang="en"/>
              <a:t/>
            </a:fld>
            <a:endParaRPr/>
          </a:p>
        </p:txBody>
      </p:sp>
      <p:sp>
        <p:nvSpPr>
          <p:cNvPr id="1934988694" name="Google Shape;68;p12"/>
          <p:cNvSpPr txBox="1"/>
          <p:nvPr/>
        </p:nvSpPr>
        <p:spPr bwMode="auto">
          <a:xfrm flipH="0" flipV="0">
            <a:off x="1423121" y="2732369"/>
            <a:ext cx="3020589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rgbClr val="4ECDC4"/>
                </a:solidFill>
                <a:latin typeface="Montserrat"/>
                <a:ea typeface="Montserrat"/>
                <a:cs typeface="Montserrat"/>
              </a:rPr>
              <a:t>Concepts</a:t>
            </a:r>
            <a:endParaRPr sz="1600">
              <a:solidFill>
                <a:srgbClr val="4ECDC4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Statistical inference</a:t>
            </a:r>
            <a:endParaRPr/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Statistical model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Parameter estimation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600" marR="0" indent="-22860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Uncertainty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8885855" name="Google Shape;69;p12"/>
          <p:cNvSpPr txBox="1"/>
          <p:nvPr/>
        </p:nvSpPr>
        <p:spPr bwMode="auto">
          <a:xfrm flipH="0" flipV="0">
            <a:off x="4253210" y="2732369"/>
            <a:ext cx="4037690" cy="22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Definitions of probability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9" marR="0" indent="-228599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Confidence interval</a:t>
            </a:r>
            <a:endParaRPr lang="en-US"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8" marR="0" indent="-228598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Null hypothesis testing &amp; </a:t>
            </a:r>
            <a:r>
              <a:rPr lang="en-US" sz="1600" b="0" i="1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-values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228598" marR="0" indent="-228598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History of frequentist statistics</a:t>
            </a:r>
            <a:endParaRPr lang="en-US" sz="16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sp>
        <p:nvSpPr>
          <p:cNvPr id="841026026" name="Google Shape;70;p12"/>
          <p:cNvSpPr txBox="1"/>
          <p:nvPr/>
        </p:nvSpPr>
        <p:spPr bwMode="auto">
          <a:xfrm flipH="0" flipV="0">
            <a:off x="691200" y="4550151"/>
            <a:ext cx="7995600" cy="416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lvl="0">
              <a:spcBef>
                <a:spcPts val="999"/>
              </a:spcBef>
              <a:defRPr/>
            </a:pPr>
            <a:r>
              <a:rPr lang="en" sz="12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Associated code at: </a:t>
            </a:r>
            <a:r>
              <a:rPr lang="en" sz="1200" b="1" u="sng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link</a:t>
            </a:r>
            <a:endParaRPr sz="12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25212289" name="Google Shape;68;p12"/>
          <p:cNvSpPr txBox="1"/>
          <p:nvPr/>
        </p:nvSpPr>
        <p:spPr bwMode="auto">
          <a:xfrm flipH="0" flipV="0">
            <a:off x="691200" y="1208369"/>
            <a:ext cx="7761600" cy="159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l">
              <a:spcBef>
                <a:spcPts val="599"/>
              </a:spcBef>
              <a:spcAft>
                <a:spcPts val="0"/>
              </a:spcAft>
              <a:buNone/>
              <a:defRPr/>
            </a:pPr>
            <a:r>
              <a:rPr lang="en-US"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Objectives</a:t>
            </a:r>
            <a:r>
              <a:rPr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of session</a:t>
            </a:r>
            <a:r>
              <a:rPr sz="1600" b="1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 1</a:t>
            </a:r>
            <a:endParaRPr sz="1600" b="1">
              <a:solidFill>
                <a:schemeClr val="tx1"/>
              </a:solidFill>
              <a:latin typeface="Montserrat"/>
              <a:ea typeface="Montserrat"/>
              <a:cs typeface="Montserrat"/>
            </a:endParaRPr>
          </a:p>
          <a:p>
            <a:pPr marL="285750" marR="0" indent="-28575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sz="16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develop a fine understanding of frequentist statistical inference, its interpretations &amp; limitations</a:t>
            </a:r>
            <a:endParaRPr sz="1600">
              <a:solidFill>
                <a:srgbClr val="454F5B"/>
              </a:solidFill>
              <a:latin typeface="Montserrat"/>
              <a:ea typeface="Montserrat"/>
              <a:cs typeface="Montserrat"/>
            </a:endParaRPr>
          </a:p>
          <a:p>
            <a:pPr marL="285750" marR="0" indent="-285750">
              <a:spcBef>
                <a:spcPts val="599"/>
              </a:spcBef>
              <a:buClr>
                <a:schemeClr val="accent1"/>
              </a:buClr>
              <a:buSzPct val="100000"/>
              <a:buFont typeface="Montserrat"/>
              <a:buChar char="▣"/>
              <a:defRPr/>
            </a:pPr>
            <a:r>
              <a:rPr sz="1600">
                <a:solidFill>
                  <a:srgbClr val="454F5B"/>
                </a:solidFill>
                <a:latin typeface="Montserrat"/>
                <a:ea typeface="Montserrat"/>
                <a:cs typeface="Montserrat"/>
              </a:rPr>
              <a:t>understand the fundamental divergence between frequentist and bayesian statistics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98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8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889453" name="Google Shape;87;p14"/>
          <p:cNvSpPr txBox="1"/>
          <p:nvPr/>
        </p:nvSpPr>
        <p:spPr bwMode="auto">
          <a:xfrm flipH="0" flipV="0">
            <a:off x="728876" y="2665865"/>
            <a:ext cx="7731553" cy="789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This is difficult. Instead, we can go for a simpler alternative: finding the </a:t>
            </a:r>
            <a:r>
              <a:rPr lang="en-US" sz="1200"/>
              <a:t>values of population parameters for which the observed data are most likely, i.e. maximizing: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</a:rPr>
                        <m:t>𝑝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…,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|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/>
          </a:p>
        </p:txBody>
      </p:sp>
      <p:sp>
        <p:nvSpPr>
          <p:cNvPr id="1849502436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Maximum likelihood estimation (MLE)</a:t>
            </a:r>
            <a:endParaRPr sz="2400"/>
          </a:p>
        </p:txBody>
      </p:sp>
      <p:sp>
        <p:nvSpPr>
          <p:cNvPr id="168315515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4517197-5EBD-7274-E01B-912CD7660B6B}" type="slidenum">
              <a:rPr lang="en"/>
              <a:t/>
            </a:fld>
            <a:endParaRPr/>
          </a:p>
        </p:txBody>
      </p:sp>
      <p:sp>
        <p:nvSpPr>
          <p:cNvPr id="1131919921" name="Google Shape;87;p14"/>
          <p:cNvSpPr txBox="1"/>
          <p:nvPr/>
        </p:nvSpPr>
        <p:spPr bwMode="auto">
          <a:xfrm flipH="0" flipV="0">
            <a:off x="728876" y="1052214"/>
            <a:ext cx="7731553" cy="14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/>
              <a:t>Mathematically, where do these estimators come from?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400" b="1"/>
          </a:p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Conceptually, statistical inference consists in finding the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most plausible/likely </a:t>
            </a:r>
            <a:r>
              <a:rPr lang="en-US" sz="1200"/>
              <a:t>values for the population parameters, </a:t>
            </a:r>
            <a:r>
              <a:rPr lang="en-US" sz="1200"/>
              <a:t>given the observed </a:t>
            </a:r>
            <a:r>
              <a:rPr lang="en-US" sz="1200"/>
              <a:t>data. Mathematically, this means finding the population parameters values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1" i="1">
                          <a:latin typeface="Cambria Math"/>
                          <a:ea typeface="Cambria Math"/>
                        </a:rPr>
                        <m:t>𝜽</m:t>
                      </m:r>
                      <m:r>
                        <m:rPr/>
                        <a:rPr lang="en-US" sz="1200" b="1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that </a:t>
            </a:r>
            <a:r>
              <a:rPr lang="en-US" sz="1200" b="1"/>
              <a:t>maximize</a:t>
            </a:r>
            <a:r>
              <a:rPr lang="en-US" sz="1200"/>
              <a:t> the following probability</a:t>
            </a:r>
            <a:r>
              <a:rPr lang="en-US" sz="1200"/>
              <a:t>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</a:rPr>
                        <m:t>𝑝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…,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/>
          </a:p>
        </p:txBody>
      </p:sp>
      <p:sp>
        <p:nvSpPr>
          <p:cNvPr id="747533232" name="Google Shape;87;p14"/>
          <p:cNvSpPr txBox="1"/>
          <p:nvPr/>
        </p:nvSpPr>
        <p:spPr bwMode="auto">
          <a:xfrm>
            <a:off x="5366557" y="2132334"/>
            <a:ext cx="3093869" cy="36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spcBef>
                <a:spcPts val="0"/>
              </a:spcBef>
              <a:buFont typeface="Montserrat"/>
              <a:buNone/>
              <a:defRPr/>
            </a:pPr>
            <a:r>
              <a:rPr lang="en-US" sz="1200" b="1" i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⇦</a:t>
            </a:r>
            <a:r>
              <a:rPr lang="en-US" sz="1200" b="1" i="0">
                <a:solidFill>
                  <a:schemeClr val="accent3"/>
                </a:solidFill>
              </a:rPr>
              <a:t> bayesian statistics</a:t>
            </a:r>
            <a:endParaRPr sz="1400" i="0">
              <a:solidFill>
                <a:schemeClr val="accent3"/>
              </a:solidFill>
            </a:endParaRPr>
          </a:p>
        </p:txBody>
      </p:sp>
      <p:sp>
        <p:nvSpPr>
          <p:cNvPr id="1730025388" name="Google Shape;87;p14"/>
          <p:cNvSpPr txBox="1"/>
          <p:nvPr/>
        </p:nvSpPr>
        <p:spPr bwMode="auto">
          <a:xfrm>
            <a:off x="5366557" y="3134727"/>
            <a:ext cx="3093869" cy="36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spcBef>
                <a:spcPts val="0"/>
              </a:spcBef>
              <a:buFont typeface="Montserrat"/>
              <a:buNone/>
              <a:defRPr/>
            </a:pPr>
            <a:r>
              <a:rPr lang="en-US" sz="1200" b="1" i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⇦</a:t>
            </a:r>
            <a:r>
              <a:rPr lang="en-US" sz="1200" b="1" i="0">
                <a:solidFill>
                  <a:schemeClr val="accent3"/>
                </a:solidFill>
              </a:rPr>
              <a:t> frequentist statistics</a:t>
            </a:r>
            <a:endParaRPr sz="1400" i="0">
              <a:solidFill>
                <a:schemeClr val="accent3"/>
              </a:solidFill>
            </a:endParaRPr>
          </a:p>
        </p:txBody>
      </p:sp>
      <p:sp>
        <p:nvSpPr>
          <p:cNvPr id="1654470929" name="Google Shape;87;p14"/>
          <p:cNvSpPr txBox="1"/>
          <p:nvPr/>
        </p:nvSpPr>
        <p:spPr bwMode="auto">
          <a:xfrm flipH="0" flipV="0">
            <a:off x="728876" y="3504746"/>
            <a:ext cx="7731553" cy="138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spcAft>
                <a:spcPts val="599"/>
              </a:spcAft>
              <a:buNone/>
              <a:defRPr/>
            </a:pPr>
            <a:r>
              <a:rPr lang="en-US" sz="1200"/>
              <a:t>i.e., </a:t>
            </a:r>
            <a:r>
              <a:rPr lang="en-US" sz="1200" b="1"/>
              <a:t>assuming that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en-US" sz="1400" b="0" i="1">
                          <a:latin typeface="Cambria Math"/>
                        </a:rPr>
                        <m:t>𝑛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1"/>
              <a:t> observations are independent</a:t>
            </a:r>
            <a:r>
              <a:rPr lang="en-US" sz="1200"/>
              <a:t>, to maximize the </a:t>
            </a:r>
            <a:r>
              <a:rPr lang="en-US" sz="1200" b="1">
                <a:solidFill>
                  <a:schemeClr val="accent1"/>
                </a:solidFill>
              </a:rPr>
              <a:t>likelihood function</a:t>
            </a:r>
            <a:r>
              <a:rPr lang="en-US" sz="1200"/>
              <a:t>:</a:t>
            </a:r>
            <a:endParaRPr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1400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ℒ</m:t>
                      </m:r>
                      <m:d>
                        <m:d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;</m:t>
                          </m:r>
                          <m:r>
                            <m:rPr/>
                            <a:rPr lang="en-US" sz="1400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d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∏"/>
                          <m:grow m:val="off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/>
                            </a:rPr>
                            <m:t>𝑖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p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  <m:r>
                        <m:rPr/>
                        <a:rPr lang="en-US" sz="1400" b="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∏"/>
                          <m:grow m:val="off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>
                              <a:latin typeface="Cambria Math"/>
                            </a:rPr>
                            <m:t>𝑖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m:rPr/>
                            <a:rPr lang="en-US" sz="1400" b="0" i="1">
                              <a:latin typeface="Cambria Math"/>
                            </a:rPr>
                            <m:t>𝑓</m:t>
                          </m:r>
                          <m:r>
                            <m:rPr/>
                            <a:rPr lang="en-US" sz="1400" b="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|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</mc:Choice>
              <mc:Fallback/>
            </mc:AlternateContent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200"/>
              <a:t>where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1" i="1">
                          <a:latin typeface="Cambria Math"/>
                        </a:rPr>
                        <m:t>𝒇</m:t>
                      </m:r>
                    </m:oMath>
                  </m:oMathPara>
                </a14:m>
              </mc:Choice>
              <mc:Fallback/>
            </mc:AlternateContent>
            <a:r>
              <a:rPr lang="en-US" sz="1200"/>
              <a:t> is the (hypothesized) probability density function of the population.</a:t>
            </a:r>
            <a:endParaRPr/>
          </a:p>
          <a:p>
            <a:pPr marL="0" indent="0">
              <a:spcBef>
                <a:spcPts val="0"/>
              </a:spcBef>
              <a:buNone/>
              <a:defRPr/>
            </a:pPr>
            <a:endParaRPr lang="en-US" sz="120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1000"/>
              <a:t>For an application on parameter estimation of normal distributions, see </a:t>
            </a:r>
            <a:r>
              <a:rPr lang="en-US" sz="1000"/>
              <a:t>on Wikipedia: </a:t>
            </a:r>
            <a:r>
              <a:rPr lang="en-US" sz="1000"/>
              <a:t>tinyurl.com/y2jwpxx2</a:t>
            </a:r>
            <a:endParaRPr lang="en-US" sz="1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88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3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02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470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2631976" name="Google Shape;87;p14"/>
          <p:cNvSpPr txBox="1"/>
          <p:nvPr/>
        </p:nvSpPr>
        <p:spPr bwMode="auto">
          <a:xfrm flipH="0" flipV="0">
            <a:off x="728876" y="2507115"/>
            <a:ext cx="7731553" cy="16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None/>
              <a:defRPr/>
            </a:pPr>
            <a:r>
              <a:rPr lang="en-US" sz="1400" u="sng"/>
              <a:t>L</a:t>
            </a:r>
            <a:r>
              <a:rPr sz="1400" u="sng"/>
              <a:t>imiting</a:t>
            </a:r>
            <a:r>
              <a:rPr sz="1400"/>
              <a:t> properties:</a:t>
            </a:r>
            <a:endParaRPr/>
          </a:p>
          <a:p>
            <a:pPr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sz="1400" b="1">
                <a:solidFill>
                  <a:schemeClr val="accent1"/>
                </a:solidFill>
              </a:rPr>
              <a:t>consistency</a:t>
            </a:r>
            <a:r>
              <a:rPr sz="1400" b="1"/>
              <a:t>:</a:t>
            </a:r>
            <a:r>
              <a:rPr sz="1400"/>
              <a:t> it converges to the true population value</a:t>
            </a:r>
            <a:endParaRPr sz="1400"/>
          </a:p>
          <a:p>
            <a:pPr algn="l">
              <a:lnSpc>
                <a:spcPct val="100000"/>
              </a:lnSpc>
              <a:spcBef>
                <a:spcPts val="1079"/>
              </a:spcBef>
              <a:spcAft>
                <a:spcPts val="599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sz="1400" b="1">
                <a:solidFill>
                  <a:schemeClr val="accent1"/>
                </a:solidFill>
              </a:rPr>
              <a:t>efficiency</a:t>
            </a:r>
            <a:r>
              <a:rPr sz="1400" b="1"/>
              <a:t>:</a:t>
            </a:r>
            <a:r>
              <a:rPr sz="1400"/>
              <a:t> it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produces estimates with the lowest possible variance</a:t>
            </a:r>
            <a:endParaRPr/>
          </a:p>
        </p:txBody>
      </p:sp>
      <p:sp>
        <p:nvSpPr>
          <p:cNvPr id="1686601176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Maximum likelihood estimation (MLE)</a:t>
            </a:r>
            <a:endParaRPr sz="2400"/>
          </a:p>
        </p:txBody>
      </p:sp>
      <p:sp>
        <p:nvSpPr>
          <p:cNvPr id="1241695427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4EF6F7C-BAEA-5288-E617-8AAB37C620C2}" type="slidenum">
              <a:rPr lang="en"/>
              <a:t/>
            </a:fld>
            <a:endParaRPr/>
          </a:p>
        </p:txBody>
      </p:sp>
      <p:sp>
        <p:nvSpPr>
          <p:cNvPr id="150314903" name="Google Shape;87;p14"/>
          <p:cNvSpPr txBox="1"/>
          <p:nvPr/>
        </p:nvSpPr>
        <p:spPr bwMode="auto">
          <a:xfrm flipH="0" flipV="0">
            <a:off x="728876" y="1488777"/>
            <a:ext cx="7731553" cy="125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spcBef>
                <a:spcPts val="107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lang="en-US" sz="1400" b="1"/>
              <a:t>flexibility:</a:t>
            </a:r>
            <a:r>
              <a:rPr lang="en-US" sz="1400" b="0"/>
              <a:t>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can be applied to a wide range of statistical models and distributions</a:t>
            </a:r>
            <a:endParaRPr sz="1400" b="0" i="0" u="none" strike="noStrike" cap="none" spc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algn="l">
              <a:lnSpc>
                <a:spcPct val="114999"/>
              </a:lnSpc>
              <a:spcBef>
                <a:spcPts val="107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/>
            </a:pPr>
            <a:r>
              <a:rPr lang="en-US" sz="14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computational tractability</a:t>
            </a:r>
            <a:r>
              <a:rPr lang="en-US" sz="1400" b="1"/>
              <a:t>:</a:t>
            </a:r>
            <a:r>
              <a:rPr lang="en-US" sz="1400" b="0"/>
              <a:t> </a:t>
            </a:r>
            <a:r>
              <a:rPr lang="en-US" sz="1400" b="0" i="1"/>
              <a:t>relatively </a:t>
            </a:r>
            <a:r>
              <a:rPr lang="en-US" sz="1400" b="0"/>
              <a:t>easy/fast to calculate (using numerical optimization algorithms)</a:t>
            </a:r>
            <a:endParaRPr sz="1400" b="0"/>
          </a:p>
        </p:txBody>
      </p:sp>
      <p:sp>
        <p:nvSpPr>
          <p:cNvPr id="1126965716" name="Google Shape;87;p14"/>
          <p:cNvSpPr txBox="1"/>
          <p:nvPr/>
        </p:nvSpPr>
        <p:spPr bwMode="auto">
          <a:xfrm flipH="0" flipV="0">
            <a:off x="728876" y="1131588"/>
            <a:ext cx="7731553" cy="61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 b="1"/>
              <a:t>MLE is the dominant estimation method in frequentist statistics. </a:t>
            </a:r>
            <a:r>
              <a:rPr lang="en-US" sz="1400" b="1"/>
              <a:t>Why?</a:t>
            </a:r>
            <a:endParaRPr lang="en-US" sz="1400" b="1"/>
          </a:p>
        </p:txBody>
      </p:sp>
      <p:sp>
        <p:nvSpPr>
          <p:cNvPr id="194018687" name="Google Shape;87;p14"/>
          <p:cNvSpPr txBox="1"/>
          <p:nvPr/>
        </p:nvSpPr>
        <p:spPr bwMode="auto">
          <a:xfrm flipH="0" flipV="0">
            <a:off x="728876" y="3941463"/>
            <a:ext cx="7731553" cy="611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None/>
              <a:defRPr/>
            </a:pPr>
            <a:r>
              <a:rPr lang="en-US" sz="1400" b="1"/>
              <a:t>Bayesian statistics use entirely different estimation methods.</a:t>
            </a:r>
            <a:br>
              <a:rPr lang="en-US" sz="1400" b="1"/>
            </a:br>
            <a:r>
              <a:rPr lang="en-US" sz="1400" b="0"/>
              <a:t>But there are mathematical equivalences:</a:t>
            </a:r>
            <a:endParaRPr lang="en-US" sz="1400" b="1"/>
          </a:p>
        </p:txBody>
      </p:sp>
      <p:sp>
        <p:nvSpPr>
          <p:cNvPr id="2026519449" name=""/>
          <p:cNvSpPr txBox="1"/>
          <p:nvPr/>
        </p:nvSpPr>
        <p:spPr bwMode="auto">
          <a:xfrm flipH="0" flipV="0">
            <a:off x="1876419" y="4509585"/>
            <a:ext cx="5576265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MLE </a:t>
            </a:r>
            <a:r>
              <a:rPr lang="en-US" sz="16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⇔</a:t>
            </a:r>
            <a:r>
              <a:rPr lang="en-US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 maximum a posteriori (</a:t>
            </a: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MAP</a:t>
            </a:r>
            <a:r>
              <a:rPr lang="en-US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) with a </a:t>
            </a:r>
            <a:r>
              <a:rPr lang="en-US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uniform prior</a:t>
            </a:r>
            <a:endParaRPr sz="1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14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63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1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51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172482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3.</a:t>
            </a:r>
            <a:endParaRPr sz="9600">
              <a:solidFill>
                <a:srgbClr val="C7F464"/>
              </a:solidFill>
            </a:endParaRPr>
          </a:p>
          <a:p>
            <a:pPr lvl="0">
              <a:defRPr/>
            </a:pPr>
            <a:r>
              <a:rPr lang="en"/>
              <a:t>Confidence</a:t>
            </a:r>
            <a:br>
              <a:rPr lang="en"/>
            </a:br>
            <a:r>
              <a:rPr lang="en"/>
              <a:t>intervals</a:t>
            </a:r>
            <a:endParaRPr/>
          </a:p>
        </p:txBody>
      </p:sp>
      <p:sp>
        <p:nvSpPr>
          <p:cNvPr id="590438340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25FF8806-1147-46E5-698B-9418EFE7DA95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23298870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315214" y="2153511"/>
            <a:ext cx="4240777" cy="2650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2387455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800"/>
              <a:t>Precision of population mean estimates</a:t>
            </a:r>
            <a:endParaRPr sz="2800"/>
          </a:p>
        </p:txBody>
      </p:sp>
      <p:sp>
        <p:nvSpPr>
          <p:cNvPr id="89546794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9A59959-1ECD-CCC7-580C-A49457C5A087}" type="slidenum">
              <a:rPr lang="en"/>
              <a:t/>
            </a:fld>
            <a:endParaRPr/>
          </a:p>
        </p:txBody>
      </p:sp>
      <p:sp>
        <p:nvSpPr>
          <p:cNvPr id="83728365" name="Google Shape;87;p14"/>
          <p:cNvSpPr txBox="1"/>
          <p:nvPr/>
        </p:nvSpPr>
        <p:spPr bwMode="auto">
          <a:xfrm>
            <a:off x="755575" y="1203597"/>
            <a:ext cx="7632847" cy="75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Our </a:t>
            </a:r>
            <a:r>
              <a:rPr lang="en-US" sz="1200" i="0"/>
              <a:t>planarian</a:t>
            </a:r>
            <a:r>
              <a:rPr lang="en-US" sz="1200" i="1"/>
              <a:t> </a:t>
            </a:r>
            <a:r>
              <a:rPr lang="en-US" sz="1200"/>
              <a:t>sample is small (17 specimens only).</a:t>
            </a:r>
            <a:br>
              <a:rPr lang="en-US" sz="1200"/>
            </a:br>
            <a:endParaRPr lang="en-US" sz="1200"/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How much can we trust its population estimates?</a:t>
            </a:r>
            <a:endParaRPr/>
          </a:p>
        </p:txBody>
      </p:sp>
      <p:sp>
        <p:nvSpPr>
          <p:cNvPr id="1279700457" name="Rounded Rectangle 5"/>
          <p:cNvSpPr/>
          <p:nvPr/>
        </p:nvSpPr>
        <p:spPr bwMode="auto">
          <a:xfrm>
            <a:off x="3059831" y="3688539"/>
            <a:ext cx="1042020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672826921" name="Rounded Rectangle 10"/>
          <p:cNvSpPr/>
          <p:nvPr/>
        </p:nvSpPr>
        <p:spPr bwMode="auto">
          <a:xfrm>
            <a:off x="5220072" y="3688539"/>
            <a:ext cx="1114027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1690858788" name="Straight Arrow Connector 7"/>
          <p:cNvCxnSpPr>
            <a:cxnSpLocks/>
          </p:cNvCxnSpPr>
          <p:nvPr/>
        </p:nvCxnSpPr>
        <p:spPr bwMode="auto">
          <a:xfrm flipH="1">
            <a:off x="6046067" y="3328499"/>
            <a:ext cx="576063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9307572" name="Straight Arrow Connector 16"/>
          <p:cNvCxnSpPr>
            <a:cxnSpLocks/>
          </p:cNvCxnSpPr>
          <p:nvPr/>
        </p:nvCxnSpPr>
        <p:spPr bwMode="auto">
          <a:xfrm flipH="1">
            <a:off x="4101851" y="3328499"/>
            <a:ext cx="2520279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6950572" name="Google Shape;87;p14"/>
          <p:cNvSpPr txBox="1"/>
          <p:nvPr/>
        </p:nvSpPr>
        <p:spPr bwMode="auto">
          <a:xfrm flipH="0" flipV="0">
            <a:off x="6678154" y="3022464"/>
            <a:ext cx="1774644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rgbClr val="C00000"/>
                </a:solidFill>
              </a:rPr>
              <a:t>Many samples are way off! (~13%)</a:t>
            </a:r>
            <a:endParaRPr/>
          </a:p>
        </p:txBody>
      </p:sp>
      <p:pic>
        <p:nvPicPr>
          <p:cNvPr id="1497376683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67543" y="4128311"/>
            <a:ext cx="864095" cy="669673"/>
          </a:xfrm>
          <a:prstGeom prst="rect">
            <a:avLst/>
          </a:prstGeom>
          <a:noFill/>
        </p:spPr>
      </p:pic>
      <p:sp>
        <p:nvSpPr>
          <p:cNvPr id="318024645" name="Google Shape;120;p18"/>
          <p:cNvSpPr txBox="1"/>
          <p:nvPr/>
        </p:nvSpPr>
        <p:spPr bwMode="auto">
          <a:xfrm flipH="0" flipV="0">
            <a:off x="3537598" y="4758431"/>
            <a:ext cx="2296622" cy="3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0" i="1">
                <a:solidFill>
                  <a:schemeClr val="tx1">
                    <a:lumMod val="50000"/>
                  </a:schemeClr>
                </a:solidFill>
              </a:rPr>
              <a:t>(sampling distribution)</a:t>
            </a:r>
            <a:endParaRPr lang="en-US" sz="1200" b="0" i="1">
              <a:solidFill>
                <a:schemeClr val="tx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sz="1200" b="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01270341" name="Google Shape;87;p14"/>
          <p:cNvSpPr txBox="1"/>
          <p:nvPr/>
        </p:nvSpPr>
        <p:spPr bwMode="auto">
          <a:xfrm flipH="0" flipV="0">
            <a:off x="6678154" y="3503490"/>
            <a:ext cx="2152967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14999"/>
              </a:lnSpc>
              <a:spcBef>
                <a:spcPts val="0"/>
              </a:spcBef>
              <a:buFont typeface="Montserrat"/>
              <a:buNone/>
              <a:defRPr/>
            </a:pPr>
            <a:r>
              <a:rPr lang="en-US" sz="1200" b="0" i="1">
                <a:solidFill>
                  <a:schemeClr val="tx1"/>
                </a:solidFill>
              </a:rPr>
              <a:t>And your specific sample could be one of them... You can’t know!</a:t>
            </a:r>
            <a:endParaRPr b="0" i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29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70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30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85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82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95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09697085" name="Picture 1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2315216" y="2153511"/>
            <a:ext cx="4240775" cy="265048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41010761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Precision of population mean estimates</a:t>
            </a:r>
            <a:endParaRPr sz="2800"/>
          </a:p>
        </p:txBody>
      </p:sp>
      <p:sp>
        <p:nvSpPr>
          <p:cNvPr id="573977201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5B24AEC-C8DF-D008-2F16-D50FC36A3130}" type="slidenum">
              <a:rPr lang="en"/>
              <a:t/>
            </a:fld>
            <a:endParaRPr/>
          </a:p>
        </p:txBody>
      </p:sp>
      <p:sp>
        <p:nvSpPr>
          <p:cNvPr id="1604233488" name="Google Shape;87;p14"/>
          <p:cNvSpPr txBox="1"/>
          <p:nvPr/>
        </p:nvSpPr>
        <p:spPr bwMode="auto">
          <a:xfrm>
            <a:off x="755575" y="1203597"/>
            <a:ext cx="7632847" cy="75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A larger sample would be more precise!</a:t>
            </a:r>
            <a:endParaRPr/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endParaRPr lang="en-US" sz="1200" b="1">
              <a:solidFill>
                <a:schemeClr val="accent3"/>
              </a:solidFill>
            </a:endParaRPr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>
                <a:solidFill>
                  <a:schemeClr val="accent3"/>
                </a:solidFill>
              </a:rPr>
              <a:t>For example, with n = 50:</a:t>
            </a:r>
            <a:endParaRPr/>
          </a:p>
        </p:txBody>
      </p:sp>
      <p:sp>
        <p:nvSpPr>
          <p:cNvPr id="1203375223" name="Rounded Rectangle 5"/>
          <p:cNvSpPr/>
          <p:nvPr/>
        </p:nvSpPr>
        <p:spPr bwMode="auto">
          <a:xfrm>
            <a:off x="3912879" y="3688539"/>
            <a:ext cx="249931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473296071" name="Rounded Rectangle 10"/>
          <p:cNvSpPr/>
          <p:nvPr/>
        </p:nvSpPr>
        <p:spPr bwMode="auto">
          <a:xfrm>
            <a:off x="5261599" y="3688539"/>
            <a:ext cx="216023" cy="576063"/>
          </a:xfrm>
          <a:prstGeom prst="roundRect">
            <a:avLst>
              <a:gd name="adj" fmla="val 16667"/>
            </a:avLst>
          </a:prstGeom>
          <a:solidFill>
            <a:srgbClr val="FF0000">
              <a:alpha val="10000"/>
            </a:srgbClr>
          </a:solidFill>
          <a:ln>
            <a:solidFill>
              <a:srgbClr val="C0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fr-FR"/>
          </a:p>
        </p:txBody>
      </p:sp>
      <p:cxnSp>
        <p:nvCxnSpPr>
          <p:cNvPr id="28540098" name="Straight Arrow Connector 7"/>
          <p:cNvCxnSpPr>
            <a:cxnSpLocks/>
          </p:cNvCxnSpPr>
          <p:nvPr/>
        </p:nvCxnSpPr>
        <p:spPr bwMode="auto">
          <a:xfrm flipH="1">
            <a:off x="5580111" y="3328499"/>
            <a:ext cx="1042020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876642" name="Straight Arrow Connector 16"/>
          <p:cNvCxnSpPr>
            <a:cxnSpLocks/>
          </p:cNvCxnSpPr>
          <p:nvPr/>
        </p:nvCxnSpPr>
        <p:spPr bwMode="auto">
          <a:xfrm flipH="1">
            <a:off x="4211959" y="3328499"/>
            <a:ext cx="2410171" cy="432047"/>
          </a:xfrm>
          <a:prstGeom prst="straightConnector1">
            <a:avLst/>
          </a:prstGeom>
          <a:ln w="25400">
            <a:solidFill>
              <a:srgbClr val="C00000">
                <a:alpha val="70000"/>
              </a:srgb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432485" name="Google Shape;87;p14"/>
          <p:cNvSpPr txBox="1"/>
          <p:nvPr/>
        </p:nvSpPr>
        <p:spPr bwMode="auto">
          <a:xfrm>
            <a:off x="6678155" y="302246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rgbClr val="C00000"/>
                </a:solidFill>
              </a:rPr>
              <a:t>Fewer extreme samples (~0.5%)</a:t>
            </a:r>
            <a:endParaRPr/>
          </a:p>
        </p:txBody>
      </p:sp>
      <p:pic>
        <p:nvPicPr>
          <p:cNvPr id="1876502117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67543" y="4128311"/>
            <a:ext cx="864095" cy="66967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233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697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3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87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29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37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881690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Test</a:t>
            </a:r>
            <a:endParaRPr sz="2400"/>
          </a:p>
        </p:txBody>
      </p:sp>
      <p:sp>
        <p:nvSpPr>
          <p:cNvPr id="152225968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CC0F2EE-0C27-B177-EDF7-DADDC4E8CE4C}" type="slidenum">
              <a:rPr lang="en"/>
              <a:t/>
            </a:fld>
            <a:endParaRPr/>
          </a:p>
        </p:txBody>
      </p:sp>
      <p:pic>
        <p:nvPicPr>
          <p:cNvPr id="1739836079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825067" y="1198551"/>
            <a:ext cx="3432360" cy="19709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54882585" name="Picture 3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894447" y="788080"/>
            <a:ext cx="4035623" cy="28462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01167610" name="Rectangle 9"/>
          <p:cNvSpPr/>
          <p:nvPr/>
        </p:nvSpPr>
        <p:spPr bwMode="auto">
          <a:xfrm flipH="0" flipV="0">
            <a:off x="691199" y="4177605"/>
            <a:ext cx="7881774" cy="39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i="0">
                <a:solidFill>
                  <a:schemeClr val="bg2"/>
                </a:solidFill>
                <a:latin typeface="Montserrat"/>
              </a:rPr>
              <a:t>[</a:t>
            </a:r>
            <a:r>
              <a:rPr lang="en-US" sz="1400" b="1" i="0">
                <a:solidFill>
                  <a:schemeClr val="bg2"/>
                </a:solidFill>
                <a:latin typeface="Montserrat"/>
              </a:rPr>
              <a:t> ANSWERS IN THE NEXT SLIDE </a:t>
            </a:r>
            <a:r>
              <a:rPr lang="en-US" sz="2000" b="1" i="0">
                <a:solidFill>
                  <a:schemeClr val="bg2"/>
                </a:solidFill>
                <a:latin typeface="Montserrat"/>
              </a:rPr>
              <a:t>]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1028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Test</a:t>
            </a:r>
            <a:endParaRPr sz="2400"/>
          </a:p>
        </p:txBody>
      </p:sp>
      <p:sp>
        <p:nvSpPr>
          <p:cNvPr id="23202887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3668E68-7CAD-5AA0-554D-A2BAE37A9DF6}" type="slidenum">
              <a:rPr lang="en"/>
              <a:t/>
            </a:fld>
            <a:endParaRPr/>
          </a:p>
        </p:txBody>
      </p:sp>
      <p:pic>
        <p:nvPicPr>
          <p:cNvPr id="255198300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 flipH="0" flipV="0">
            <a:off x="825066" y="1198550"/>
            <a:ext cx="3432359" cy="197091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26075858" name="Picture 3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4894446" y="788079"/>
            <a:ext cx="4035622" cy="284628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14651977" name="Rounded Rectangle 10"/>
          <p:cNvSpPr/>
          <p:nvPr/>
        </p:nvSpPr>
        <p:spPr bwMode="auto">
          <a:xfrm>
            <a:off x="358686" y="3248919"/>
            <a:ext cx="4110574" cy="1495024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A CI does </a:t>
            </a:r>
            <a:r>
              <a:rPr lang="en-US" sz="1100" b="1">
                <a:solidFill>
                  <a:schemeClr val="tx1">
                    <a:lumMod val="50000"/>
                  </a:schemeClr>
                </a:solidFill>
                <a:latin typeface="Montserrat"/>
              </a:rPr>
              <a:t>not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make a probability statement about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population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parameters.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The confidence level (e.g., 95%) refers to the </a:t>
            </a:r>
            <a:r>
              <a:rPr lang="en-US" sz="1100" b="1" i="1">
                <a:solidFill>
                  <a:schemeClr val="tx1">
                    <a:lumMod val="50000"/>
                  </a:schemeClr>
                </a:solidFill>
                <a:latin typeface="Montserrat"/>
              </a:rPr>
              <a:t>long-term success</a:t>
            </a:r>
            <a:r>
              <a:rPr lang="en-US" sz="1100" i="1">
                <a:solidFill>
                  <a:schemeClr val="tx1">
                    <a:lumMod val="50000"/>
                  </a:schemeClr>
                </a:solidFill>
                <a:latin typeface="Montserrat"/>
              </a:rPr>
              <a:t> rate 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of the method, that is, how often this type of interval will capture the parameter of interest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Montserrat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  <a:latin typeface="Montserrat"/>
            </a:endParaRPr>
          </a:p>
        </p:txBody>
      </p:sp>
      <p:sp>
        <p:nvSpPr>
          <p:cNvPr id="1909103773" name="Google Shape;592;p36"/>
          <p:cNvSpPr/>
          <p:nvPr/>
        </p:nvSpPr>
        <p:spPr bwMode="auto">
          <a:xfrm>
            <a:off x="4643883" y="4270122"/>
            <a:ext cx="361768" cy="361791"/>
          </a:xfrm>
          <a:custGeom>
            <a:avLst/>
            <a:gdLst/>
            <a:ahLst/>
            <a:cxnLst/>
            <a:rect l="l" t="t" r="r" b="b"/>
            <a:pathLst>
              <a:path w="16266" h="16267" fill="norm" stroke="1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90583416" name="Rectangle 9"/>
          <p:cNvSpPr/>
          <p:nvPr/>
        </p:nvSpPr>
        <p:spPr bwMode="auto">
          <a:xfrm flipH="0" flipV="0">
            <a:off x="5022320" y="4177605"/>
            <a:ext cx="3908829" cy="552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sz="1000" b="0" i="0">
                <a:solidFill>
                  <a:schemeClr val="accent6">
                    <a:lumMod val="10000"/>
                  </a:schemeClr>
                </a:solidFill>
                <a:latin typeface="Montserrat"/>
              </a:rPr>
              <a:t>If we were to repeat the experiment over and over, then, in the long run, 95% of the CIs we would obtain would contain the true mean</a:t>
            </a:r>
            <a:r>
              <a:rPr lang="fr-FR" sz="1000" b="0" i="0">
                <a:solidFill>
                  <a:schemeClr val="accent6">
                    <a:lumMod val="10000"/>
                  </a:schemeClr>
                </a:solidFill>
              </a:rPr>
              <a:t>.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  <p:grpSp>
        <p:nvGrpSpPr>
          <p:cNvPr id="536350667" name=""/>
          <p:cNvGrpSpPr/>
          <p:nvPr/>
        </p:nvGrpSpPr>
        <p:grpSpPr bwMode="auto">
          <a:xfrm>
            <a:off x="4734245" y="807078"/>
            <a:ext cx="181044" cy="2603101"/>
            <a:chOff x="0" y="0"/>
            <a:chExt cx="181044" cy="2603101"/>
          </a:xfrm>
        </p:grpSpPr>
        <p:sp>
          <p:nvSpPr>
            <p:cNvPr id="1167440672" name="Google Shape;594;p36"/>
            <p:cNvSpPr/>
            <p:nvPr/>
          </p:nvSpPr>
          <p:spPr bwMode="auto">
            <a:xfrm flipH="0" flipV="0">
              <a:off x="0" y="0"/>
              <a:ext cx="181044" cy="181033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2536327" name="Google Shape;594;p36"/>
            <p:cNvSpPr/>
            <p:nvPr/>
          </p:nvSpPr>
          <p:spPr bwMode="auto">
            <a:xfrm flipH="0" flipV="0">
              <a:off x="0" y="370112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87182345" name="Google Shape;594;p36"/>
            <p:cNvSpPr/>
            <p:nvPr/>
          </p:nvSpPr>
          <p:spPr bwMode="auto">
            <a:xfrm flipH="0" flipV="0">
              <a:off x="0" y="713012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744432916" name="Google Shape;594;p36"/>
            <p:cNvSpPr/>
            <p:nvPr/>
          </p:nvSpPr>
          <p:spPr bwMode="auto">
            <a:xfrm flipH="0" flipV="0">
              <a:off x="0" y="1273626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1201015710" name="Google Shape;594;p36"/>
            <p:cNvSpPr/>
            <p:nvPr/>
          </p:nvSpPr>
          <p:spPr bwMode="auto">
            <a:xfrm flipH="0" flipV="0">
              <a:off x="0" y="1834239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10424682" name="Google Shape;594;p36"/>
            <p:cNvSpPr/>
            <p:nvPr/>
          </p:nvSpPr>
          <p:spPr bwMode="auto">
            <a:xfrm flipH="0" flipV="0">
              <a:off x="0" y="2422067"/>
              <a:ext cx="181044" cy="181032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35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65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10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8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1506844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277458"/>
            <a:ext cx="7761600" cy="926137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000"/>
              <a:t>Everybody get confidence intervals wrong</a:t>
            </a:r>
            <a:br>
              <a:rPr lang="en-US" sz="2000"/>
            </a:br>
            <a:r>
              <a:rPr lang="en-US" sz="1200" b="0"/>
              <a:t>Hoekstra, Morey, </a:t>
            </a:r>
            <a:r>
              <a:rPr lang="en-US" sz="1200" b="0"/>
              <a:t>Rouder</a:t>
            </a:r>
            <a:r>
              <a:rPr lang="en-US" sz="1200" b="0"/>
              <a:t> </a:t>
            </a:r>
            <a:r>
              <a:rPr lang="en-US" sz="1200" b="0"/>
              <a:t>&amp; </a:t>
            </a:r>
            <a:r>
              <a:rPr lang="en-US" sz="1200" b="0"/>
              <a:t>Wagenmakers</a:t>
            </a:r>
            <a:r>
              <a:rPr lang="en-US" sz="1200" b="0"/>
              <a:t> </a:t>
            </a:r>
            <a:r>
              <a:rPr lang="en-US" sz="1200" b="0"/>
              <a:t>(2014</a:t>
            </a:r>
            <a:r>
              <a:rPr lang="en-US" sz="1200" b="0"/>
              <a:t>). </a:t>
            </a:r>
            <a:r>
              <a:rPr lang="en-US" sz="1200" b="0" i="1"/>
              <a:t>Robust misinterpretation of confidence intervals</a:t>
            </a:r>
            <a:r>
              <a:rPr lang="en-US" sz="1200" b="0"/>
              <a:t>. </a:t>
            </a:r>
            <a:r>
              <a:rPr lang="en-US" sz="1200" b="0"/>
              <a:t>Psychonomic</a:t>
            </a:r>
            <a:r>
              <a:rPr lang="en-US" sz="1200" b="0"/>
              <a:t> Bulletin &amp; Review (</a:t>
            </a:r>
            <a:r>
              <a:rPr lang="en-US" sz="1200" b="0" u="sng">
                <a:hlinkClick r:id="rId3" tooltip="https://doi.org/10.3758/s13423-013-0572-3"/>
              </a:rPr>
              <a:t>doi:10.3758/s13423-013-0572-3</a:t>
            </a:r>
            <a:r>
              <a:rPr lang="en-US" sz="1200" b="0"/>
              <a:t>)</a:t>
            </a:r>
            <a:endParaRPr sz="1200" b="0"/>
          </a:p>
        </p:txBody>
      </p:sp>
      <p:sp>
        <p:nvSpPr>
          <p:cNvPr id="46351550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CF54BD4-49C4-4400-51A8-04B09C1BF2D1}" type="slidenum">
              <a:rPr lang="en"/>
              <a:t/>
            </a:fld>
            <a:endParaRPr/>
          </a:p>
        </p:txBody>
      </p:sp>
      <p:sp>
        <p:nvSpPr>
          <p:cNvPr id="1809305002" name="Rectangle 8"/>
          <p:cNvSpPr/>
          <p:nvPr/>
        </p:nvSpPr>
        <p:spPr bwMode="auto">
          <a:xfrm>
            <a:off x="691197" y="1472464"/>
            <a:ext cx="8009162" cy="51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Study.</a:t>
            </a:r>
            <a:r>
              <a:rPr lang="en-US">
                <a:solidFill>
                  <a:schemeClr val="accent3"/>
                </a:solidFill>
                <a:latin typeface="Montserrat"/>
              </a:rPr>
              <a:t> 476 students and 120 researchers (including PhD students) were surveyed about their knowledge of confidence intervals using the test in the previous slide.</a:t>
            </a:r>
            <a:endParaRPr lang="fr-FR"/>
          </a:p>
        </p:txBody>
      </p:sp>
      <p:sp>
        <p:nvSpPr>
          <p:cNvPr id="450275859" name="Rectangle 7"/>
          <p:cNvSpPr/>
          <p:nvPr/>
        </p:nvSpPr>
        <p:spPr bwMode="auto">
          <a:xfrm>
            <a:off x="663489" y="2153911"/>
            <a:ext cx="7992243" cy="265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" indent="0">
              <a:lnSpc>
                <a:spcPct val="150000"/>
              </a:lnSpc>
              <a:buNone/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Conclusion from the authors.</a:t>
            </a:r>
            <a:r>
              <a:rPr lang="en-US">
                <a:solidFill>
                  <a:schemeClr val="accent3"/>
                </a:solidFill>
                <a:latin typeface="Montserrat"/>
              </a:rPr>
              <a:t> “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The 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APA Manual strongly encourages the use of CIs. Consequently, one might expect that most researchers in psychology would be well-informed about the interpretation of this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rather basic inferential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outcome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. 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Our data, however, suggest that the opposite is true: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Both researchers and students in psychology have no reliable knowledge about the correct interpretation of CIs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. Surprisingly,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researchers’ self-reported experience in statistics did not predict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the[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ir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 accuracy].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Even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worse, </a:t>
            </a:r>
            <a:r>
              <a:rPr lang="en-US" i="1">
                <a:solidFill>
                  <a:schemeClr val="accent3"/>
                </a:solidFill>
                <a:latin typeface="Montserrat SemiBold"/>
                <a:ea typeface="Montserrat SemiBold"/>
                <a:cs typeface="Montserrat SemiBold"/>
              </a:rPr>
              <a:t>researchers scored about as well as first-year students without any training in statistics</a:t>
            </a:r>
            <a:r>
              <a:rPr lang="en-US" i="1">
                <a:solidFill>
                  <a:schemeClr val="accent3"/>
                </a:solidFill>
                <a:latin typeface="Montserrat"/>
              </a:rPr>
              <a:t>.”</a:t>
            </a:r>
            <a:endParaRPr lang="en-US" sz="280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476039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B7CB334-9500-9292-5124-AEA4CB7FD1B8}" type="slidenum">
              <a:rPr lang="en"/>
              <a:t/>
            </a:fld>
            <a:endParaRPr lang="en"/>
          </a:p>
        </p:txBody>
      </p:sp>
      <p:sp>
        <p:nvSpPr>
          <p:cNvPr id="1415922974" name="Google Shape;120;p18"/>
          <p:cNvSpPr txBox="1"/>
          <p:nvPr/>
        </p:nvSpPr>
        <p:spPr bwMode="auto">
          <a:xfrm flipH="0" flipV="0">
            <a:off x="2023636" y="1131589"/>
            <a:ext cx="3648934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</a:rPr>
              <a:t>Frequentist</a:t>
            </a: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long-run frequency of events</a:t>
            </a:r>
            <a:endParaRPr/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fixed (but unknown) constants</a:t>
            </a: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data only</a:t>
            </a:r>
            <a:endParaRPr lang="en-US" sz="1200" b="0">
              <a:solidFill>
                <a:schemeClr val="accent3"/>
              </a:solidFill>
            </a:endParaRPr>
          </a:p>
        </p:txBody>
      </p:sp>
      <p:sp>
        <p:nvSpPr>
          <p:cNvPr id="457259075" name="Google Shape;120;p18"/>
          <p:cNvSpPr txBox="1"/>
          <p:nvPr/>
        </p:nvSpPr>
        <p:spPr bwMode="auto">
          <a:xfrm>
            <a:off x="5436095" y="1131589"/>
            <a:ext cx="3312367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defRPr/>
            </a:pPr>
            <a:r>
              <a:rPr lang="en-US" sz="1600">
                <a:solidFill>
                  <a:schemeClr val="accent3"/>
                </a:solidFill>
              </a:rPr>
              <a:t>Bayesian</a:t>
            </a:r>
            <a:endParaRPr/>
          </a:p>
          <a:p>
            <a:pPr algn="ct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degree of belief / certainty</a:t>
            </a:r>
            <a:endParaRPr/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>
                <a:solidFill>
                  <a:schemeClr val="accent3"/>
                </a:solidFill>
              </a:rPr>
              <a:t>	</a:t>
            </a: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>
                <a:solidFill>
                  <a:schemeClr val="accent3"/>
                </a:solidFill>
              </a:rPr>
              <a:t>random variables</a:t>
            </a:r>
            <a:endParaRPr lang="en-US" sz="1200" b="0" i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endParaRPr lang="en-US" sz="1200" b="0">
              <a:solidFill>
                <a:schemeClr val="accent3"/>
              </a:solidFill>
            </a:endParaRPr>
          </a:p>
          <a:p>
            <a:pPr algn="ctr">
              <a:defRPr/>
            </a:pPr>
            <a:r>
              <a:rPr lang="en-US" sz="1200" b="0" i="0">
                <a:solidFill>
                  <a:schemeClr val="accent3"/>
                </a:solidFill>
              </a:rPr>
              <a:t>data &amp; parameters</a:t>
            </a:r>
            <a:endParaRPr lang="en-US" sz="1200" b="0">
              <a:solidFill>
                <a:schemeClr val="accent3"/>
              </a:solidFill>
            </a:endParaRPr>
          </a:p>
        </p:txBody>
      </p:sp>
      <p:sp>
        <p:nvSpPr>
          <p:cNvPr id="705714540" name="Google Shape;120;p18"/>
          <p:cNvSpPr txBox="1"/>
          <p:nvPr/>
        </p:nvSpPr>
        <p:spPr bwMode="auto">
          <a:xfrm>
            <a:off x="179511" y="1131589"/>
            <a:ext cx="2016223" cy="1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6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Definition of probability</a:t>
            </a:r>
            <a:endParaRPr/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View on </a:t>
            </a:r>
            <a:r>
              <a:rPr lang="en-US" sz="1200">
                <a:solidFill>
                  <a:schemeClr val="accent3"/>
                </a:solidFill>
              </a:rPr>
              <a:t>model parameters</a:t>
            </a: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r>
              <a:rPr lang="en-US" sz="1200">
                <a:solidFill>
                  <a:schemeClr val="accent3"/>
                </a:solidFill>
              </a:rPr>
              <a:t>Probability apply to</a:t>
            </a:r>
            <a:endParaRPr lang="en-US" sz="1200">
              <a:solidFill>
                <a:schemeClr val="accent3"/>
              </a:solidFill>
            </a:endParaRPr>
          </a:p>
          <a:p>
            <a:pPr algn="r">
              <a:defRPr/>
            </a:pPr>
            <a:endParaRPr lang="en-US" sz="1200">
              <a:solidFill>
                <a:schemeClr val="accent3"/>
              </a:solidFill>
            </a:endParaRPr>
          </a:p>
        </p:txBody>
      </p:sp>
      <p:grpSp>
        <p:nvGrpSpPr>
          <p:cNvPr id="103208526" name="Group 17"/>
          <p:cNvGrpSpPr/>
          <p:nvPr/>
        </p:nvGrpSpPr>
        <p:grpSpPr bwMode="auto">
          <a:xfrm>
            <a:off x="6372199" y="3538448"/>
            <a:ext cx="1512167" cy="1224134"/>
            <a:chOff x="6372199" y="3075805"/>
            <a:chExt cx="1512167" cy="1224134"/>
          </a:xfrm>
        </p:grpSpPr>
        <p:pic>
          <p:nvPicPr>
            <p:cNvPr id="1765472329" name="Picture 2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lum bright="-20000" contrast="40000"/>
            </a:blip>
            <a:srcRect l="0" t="0" r="0" b="3292"/>
            <a:stretch/>
          </p:blipFill>
          <p:spPr bwMode="auto">
            <a:xfrm>
              <a:off x="6444207" y="3075805"/>
              <a:ext cx="1296144" cy="10937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cxnSp>
          <p:nvCxnSpPr>
            <p:cNvPr id="2105156641" name="Straight Arrow Connector 7"/>
            <p:cNvCxnSpPr>
              <a:cxnSpLocks/>
            </p:cNvCxnSpPr>
            <p:nvPr/>
          </p:nvCxnSpPr>
          <p:spPr bwMode="auto">
            <a:xfrm>
              <a:off x="6372199" y="4299941"/>
              <a:ext cx="1512167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7350515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291417"/>
            <a:ext cx="7761600" cy="4934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Two views of probability</a:t>
            </a:r>
            <a:endParaRPr sz="2400"/>
          </a:p>
        </p:txBody>
      </p:sp>
      <p:grpSp>
        <p:nvGrpSpPr>
          <p:cNvPr id="1349876574" name=""/>
          <p:cNvGrpSpPr/>
          <p:nvPr/>
        </p:nvGrpSpPr>
        <p:grpSpPr bwMode="auto">
          <a:xfrm>
            <a:off x="3092018" y="4486358"/>
            <a:ext cx="1512166" cy="266373"/>
            <a:chOff x="0" y="0"/>
            <a:chExt cx="1512166" cy="266373"/>
          </a:xfrm>
        </p:grpSpPr>
        <p:cxnSp>
          <p:nvCxnSpPr>
            <p:cNvPr id="777844126" name="Straight Arrow Connector 12"/>
            <p:cNvCxnSpPr>
              <a:cxnSpLocks/>
            </p:cNvCxnSpPr>
            <p:nvPr/>
          </p:nvCxnSpPr>
          <p:spPr bwMode="auto">
            <a:xfrm rot="0" flipH="0" flipV="0">
              <a:off x="0" y="266373"/>
              <a:ext cx="1512167" cy="0"/>
            </a:xfrm>
            <a:prstGeom prst="straightConnector1">
              <a:avLst/>
            </a:prstGeom>
            <a:ln w="12700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60606519" name=""/>
            <p:cNvGrpSpPr/>
            <p:nvPr/>
          </p:nvGrpSpPr>
          <p:grpSpPr bwMode="auto">
            <a:xfrm>
              <a:off x="281209" y="0"/>
              <a:ext cx="949747" cy="144015"/>
              <a:chOff x="0" y="0"/>
              <a:chExt cx="949747" cy="144015"/>
            </a:xfrm>
          </p:grpSpPr>
          <p:cxnSp>
            <p:nvCxnSpPr>
              <p:cNvPr id="1663232512" name="Straight Arrow Connector 14"/>
              <p:cNvCxnSpPr>
                <a:cxnSpLocks/>
              </p:cNvCxnSpPr>
              <p:nvPr/>
            </p:nvCxnSpPr>
            <p:spPr bwMode="auto">
              <a:xfrm rot="5399976" flipH="0" flipV="1">
                <a:off x="474873" y="-402865"/>
                <a:ext cx="0" cy="949747"/>
              </a:xfrm>
              <a:prstGeom prst="straightConnector1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254958" name="Oval 10"/>
              <p:cNvSpPr/>
              <p:nvPr/>
            </p:nvSpPr>
            <p:spPr bwMode="auto">
              <a:xfrm rot="0" flipH="0" flipV="0">
                <a:off x="402865" y="0"/>
                <a:ext cx="144015" cy="14401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fr-FR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14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9229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7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259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0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1867412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46731" y="1503559"/>
            <a:ext cx="3168351" cy="2376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9741251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800"/>
              <a:t>CIs &amp; sampling distribution</a:t>
            </a:r>
            <a:endParaRPr sz="2800"/>
          </a:p>
        </p:txBody>
      </p:sp>
      <p:sp>
        <p:nvSpPr>
          <p:cNvPr id="69929352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803A522-1F91-BEB8-5407-FBF310A1DFA8}" type="slidenum">
              <a:rPr lang="en"/>
              <a:t/>
            </a:fld>
            <a:endParaRPr/>
          </a:p>
        </p:txBody>
      </p:sp>
      <p:sp>
        <p:nvSpPr>
          <p:cNvPr id="1030635706" name="Rectangle 3"/>
          <p:cNvSpPr/>
          <p:nvPr/>
        </p:nvSpPr>
        <p:spPr bwMode="auto">
          <a:xfrm>
            <a:off x="2161188" y="1464788"/>
            <a:ext cx="1413116" cy="428148"/>
          </a:xfrm>
          <a:prstGeom prst="rect">
            <a:avLst/>
          </a:prstGeom>
        </p:spPr>
        <p:txBody>
          <a:bodyPr vertOverflow="overflow" horzOverflow="overflow" vert="horz" wrap="none" lIns="91440" tIns="45720" rIns="91440" bIns="45720" numCol="1" spcCol="0" rtlCol="0" fromWordArt="0" anchor="ctr" anchorCtr="0" forceAA="0" upright="0" compatLnSpc="0">
            <a:spAutoFit/>
          </a:bodyPr>
          <a:lstStyle/>
          <a:p>
            <a:pPr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p"/>
                        </m:rPr>
                        <a:rPr lang="en-US" sz="1400" u="none" strike="noStrike" cap="none" spc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 </m:t>
                      </m:r>
                      <m:r>
                        <m:rPr/>
                        <a:rPr lang="en-US" i="1">
                          <a:latin typeface="Cambria Math"/>
                        </a:rPr>
                        <m:t>~ N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>
                          <m:nor m:val="on"/>
                        </m:rPr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20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34918869" name="Google Shape;120;p18"/>
          <p:cNvSpPr txBox="1"/>
          <p:nvPr/>
        </p:nvSpPr>
        <p:spPr bwMode="auto">
          <a:xfrm>
            <a:off x="691200" y="1049946"/>
            <a:ext cx="7769232" cy="54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Let’s calculate the parameters of the sampling distribution.</a:t>
            </a:r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36710267" name="Google Shape;120;p18"/>
          <p:cNvSpPr txBox="1"/>
          <p:nvPr/>
        </p:nvSpPr>
        <p:spPr bwMode="auto">
          <a:xfrm flipH="0" flipV="0">
            <a:off x="4081497" y="1428705"/>
            <a:ext cx="4749624" cy="69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Mean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i"/>
                            </m:r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b="1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bi"/>
                                </m:rPr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We know that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 is a good estimator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  <a:ea typeface="Cambria Math"/>
              </a:rPr>
              <a:t>, so:</a:t>
            </a:r>
            <a:r>
              <a:rPr lang="fr-FR" sz="1400"/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i="1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/>
                        <a:rPr lang="en-US" sz="1400" i="1">
                          <a:latin typeface="Cambria Math"/>
                        </a:rPr>
                        <m:t>=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endParaRPr/>
          </a:p>
        </p:txBody>
      </p:sp>
      <p:sp>
        <p:nvSpPr>
          <p:cNvPr id="2135821527" name="Google Shape;120;p18"/>
          <p:cNvSpPr txBox="1"/>
          <p:nvPr/>
        </p:nvSpPr>
        <p:spPr bwMode="auto">
          <a:xfrm>
            <a:off x="4081497" y="1983246"/>
            <a:ext cx="4240838" cy="93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1400" b="0">
                <a:solidFill>
                  <a:schemeClr val="accent6">
                    <a:lumMod val="10000"/>
                  </a:schemeClr>
                </a:solidFill>
              </a:rPr>
              <a:t>Mathematical derivation:</a:t>
            </a:r>
            <a:br>
              <a:rPr sz="1400" b="0">
                <a:solidFill>
                  <a:schemeClr val="accent6">
                    <a:lumMod val="10000"/>
                  </a:schemeClr>
                </a:solidFill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sub>
                      </m:sSub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grow m:val="off"/>
                                  <m:subHide m:val="on"/>
                                  <m:supHide m:val="on"/>
                                  <m:ctrlPr>
                                    <a:rPr lang="en-US" sz="1400" b="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grow m:val="off"/>
                          <m:subHide m:val="on"/>
                          <m:supHide m:val="on"/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nary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𝑛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07600441" name="Google Shape;120;p18"/>
          <p:cNvSpPr txBox="1"/>
          <p:nvPr/>
        </p:nvSpPr>
        <p:spPr bwMode="auto">
          <a:xfrm flipH="0" flipV="0">
            <a:off x="4079955" y="2883275"/>
            <a:ext cx="3888432" cy="343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Variance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sz="1400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</mc:Choice>
              <mc:Fallback/>
            </mc:AlternateContent>
            <a:endParaRPr lang="en-US"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075370518" name="Google Shape;120;p18"/>
          <p:cNvSpPr txBox="1"/>
          <p:nvPr/>
        </p:nvSpPr>
        <p:spPr bwMode="auto">
          <a:xfrm>
            <a:off x="4079953" y="3166843"/>
            <a:ext cx="4240838" cy="93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sz="1400" b="0">
                <a:solidFill>
                  <a:schemeClr val="accent6">
                    <a:lumMod val="10000"/>
                  </a:schemeClr>
                </a:solidFill>
              </a:rPr>
              <a:t>Mathematical derivation:</a:t>
            </a:r>
            <a:br>
              <a:rPr sz="1400" b="0">
                <a:solidFill>
                  <a:schemeClr val="accent6">
                    <a:lumMod val="10000"/>
                  </a:schemeClr>
                </a:solidFill>
              </a:rPr>
            </a:b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n-US" sz="140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accPr>
                                <m:e>
                                  <m:r>
                                    <m:rPr/>
                                    <a:rPr lang="en-US" sz="140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grow m:val="off"/>
                                  <m:subHide m:val="on"/>
                                  <m:supHide m:val="on"/>
                                  <m:ctrlPr>
                                    <a:rPr lang="en-US" sz="1400" b="0" i="1">
                                      <a:solidFill>
                                        <a:schemeClr val="accent6">
                                          <a:lumMod val="1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m:rPr/>
                                        <a:rPr lang="en-US" sz="1400" b="0" i="1">
                                          <a:solidFill>
                                            <a:schemeClr val="accent6">
                                              <a:lumMod val="10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=…=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019644012" name="Google Shape;120;p18"/>
          <p:cNvSpPr txBox="1"/>
          <p:nvPr/>
        </p:nvSpPr>
        <p:spPr bwMode="auto">
          <a:xfrm flipH="0" flipV="0">
            <a:off x="691200" y="4184124"/>
            <a:ext cx="7769232" cy="836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Therefore: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~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N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>
                          <m:nor m:val="on"/>
                        </m:rPr>
                        <a:rPr lang="en-US" sz="1400" b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m:t>,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p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m:rPr/>
                                <a:rPr lang="en-US" sz="14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. </a:t>
            </a:r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This is consistent with our previous simulations showing that the distribution of sample means narrows down when we increase the sample size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</mc:Choice>
              <mc:Fallback/>
            </mc:AlternateContent>
            <a:r>
              <a:rPr lang="en-US" sz="14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. </a:t>
            </a:r>
            <a:endParaRPr sz="1400" b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7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8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0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37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64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4214473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467543" y="2897793"/>
            <a:ext cx="4723654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9600">
                <a:solidFill>
                  <a:srgbClr val="C7F464"/>
                </a:solidFill>
              </a:rPr>
              <a:t>1.</a:t>
            </a:r>
            <a:endParaRPr sz="9600">
              <a:solidFill>
                <a:srgbClr val="C7F464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Inference</a:t>
            </a:r>
            <a:endParaRPr/>
          </a:p>
        </p:txBody>
      </p:sp>
      <p:sp>
        <p:nvSpPr>
          <p:cNvPr id="291626801" name="Google Shape;88;p14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B13FC94-B71E-00D2-29FC-E4C05F0C64DB}" type="slidenum">
              <a:rPr lang="en"/>
              <a:t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348453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8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CIs &amp; sampling distribution</a:t>
            </a:r>
            <a:endParaRPr sz="2800"/>
          </a:p>
        </p:txBody>
      </p:sp>
      <p:sp>
        <p:nvSpPr>
          <p:cNvPr id="858834551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2571D75-C7F7-DE58-1DE1-B7F908652958}" type="slidenum">
              <a:rPr lang="en"/>
              <a:t/>
            </a:fld>
            <a:endParaRPr/>
          </a:p>
        </p:txBody>
      </p:sp>
      <p:sp>
        <p:nvSpPr>
          <p:cNvPr id="1984454183" name="Google Shape;120;p18"/>
          <p:cNvSpPr txBox="1"/>
          <p:nvPr/>
        </p:nvSpPr>
        <p:spPr bwMode="auto">
          <a:xfrm flipH="0" flipV="0">
            <a:off x="4065624" y="1014548"/>
            <a:ext cx="4765500" cy="259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lnSpc>
                <a:spcPct val="114999"/>
              </a:lnSpc>
              <a:defRPr/>
            </a:pP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If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𝝈</m:t>
                      </m:r>
                    </m:oMath>
                  </m:oMathPara>
                </a14:m>
              </mc:Choice>
              <mc:Fallback/>
            </mc:AlternateContent>
            <a:r>
              <a:rPr lang="en-US" sz="1400">
                <a:solidFill>
                  <a:schemeClr val="tx1">
                    <a:lumMod val="50000"/>
                  </a:schemeClr>
                </a:solidFill>
              </a:rPr>
              <a:t> is known</a:t>
            </a:r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, we can </a:t>
            </a:r>
            <a:r>
              <a:rPr lang="en-US" sz="1400">
                <a:solidFill>
                  <a:schemeClr val="accent1"/>
                </a:solidFill>
              </a:rPr>
              <a:t>standardize*</a:t>
            </a:r>
            <a:r>
              <a:rPr lang="en-US" sz="1400" b="0">
                <a:solidFill>
                  <a:schemeClr val="accent1"/>
                </a:solidFill>
              </a:rPr>
              <a:t>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latin typeface="Cambria Math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</mc:Choice>
              <mc:Fallback/>
            </mc:AlternateContent>
            <a:r>
              <a:rPr lang="en-US" sz="1400" b="0">
                <a:solidFill>
                  <a:schemeClr val="tx1">
                    <a:lumMod val="50000"/>
                  </a:schemeClr>
                </a:solidFill>
              </a:rPr>
              <a:t>:</a:t>
            </a:r>
            <a:endParaRPr/>
          </a:p>
          <a:p>
            <a:pPr algn="ctr">
              <a:lnSpc>
                <a:spcPct val="114999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m:rPr/>
                            <a:rPr lang="en-US" sz="1600" b="1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  <m:r>
                            <m:rPr/>
                            <a:rPr lang="en-US" sz="1600" b="1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~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N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nor m:val="on"/>
                            </m:rPr>
                            <a:rPr lang="en-US" sz="1600" b="0" i="0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m:rPr>
                              <m:nor m:val="on"/>
                            </m:rPr>
                            <a:rPr lang="en-US" sz="1600" b="0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</a:rPr>
                            <m:t>,</m:t>
                          </m:r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𝑍</m:t>
                      </m:r>
                    </m:oMath>
                  </m:oMathPara>
                </a14:m>
              </mc:Choice>
              <mc:Fallback/>
            </mc:AlternateContent>
            <a:endParaRPr sz="1600" b="0">
              <a:solidFill>
                <a:schemeClr val="accent6">
                  <a:lumMod val="1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endParaRPr lang="en-US" sz="1600" b="0">
              <a:solidFill>
                <a:schemeClr val="tx1">
                  <a:lumMod val="50000"/>
                </a:schemeClr>
              </a:solidFill>
            </a:endParaRPr>
          </a:p>
          <a:p>
            <a:pPr>
              <a:lnSpc>
                <a:spcPct val="114999"/>
              </a:lnSpc>
              <a:defRPr/>
            </a:pP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The middle 95% of the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𝑍</m:t>
                      </m:r>
                    </m:oMath>
                  </m:oMathPara>
                </a14:m>
              </mc:Choice>
              <mc:Fallback/>
            </mc:AlternateContent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 distribution lies between</a:t>
            </a:r>
            <a:br>
              <a:rPr lang="en-US" sz="1200" b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-1.96 and 1.96.</a:t>
            </a:r>
            <a:r>
              <a:rPr sz="2800"/>
              <a:t> </a:t>
            </a:r>
            <a:r>
              <a:rPr lang="en-US" sz="1200" b="0">
                <a:solidFill>
                  <a:schemeClr val="tx1">
                    <a:lumMod val="50000"/>
                  </a:schemeClr>
                </a:solidFill>
              </a:rPr>
              <a:t>Therefore, this will be true for the samples that fall in the middle 95% of the sampling distribution:</a:t>
            </a:r>
            <a:endParaRPr sz="2800"/>
          </a:p>
          <a:p>
            <a:pPr>
              <a:lnSpc>
                <a:spcPct val="114999"/>
              </a:lnSpc>
              <a:defRPr/>
            </a:pPr>
            <a:endParaRPr sz="800"/>
          </a:p>
          <a:p>
            <a:pPr>
              <a:lnSpc>
                <a:spcPct val="114999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−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1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60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60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+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1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.</m:t>
                      </m:r>
                      <m:r>
                        <m:rPr/>
                        <a:rPr lang="en-US" sz="1600" b="0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600" b="0" i="1">
                              <a:solidFill>
                                <a:schemeClr val="accent6">
                                  <a:lumMod val="1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accent6">
                                      <a:lumMod val="1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sz="2800"/>
          </a:p>
        </p:txBody>
      </p:sp>
      <p:pic>
        <p:nvPicPr>
          <p:cNvPr id="134760683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91200" y="1136251"/>
            <a:ext cx="3131838" cy="234887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87266965" name="Google Shape;120;p18"/>
          <p:cNvSpPr txBox="1"/>
          <p:nvPr/>
        </p:nvSpPr>
        <p:spPr bwMode="auto">
          <a:xfrm flipH="0" flipV="0">
            <a:off x="4910961" y="3521189"/>
            <a:ext cx="3074824" cy="32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200" b="1" i="1">
                <a:solidFill>
                  <a:schemeClr val="tx1">
                    <a:lumMod val="50000"/>
                  </a:schemeClr>
                </a:solidFill>
              </a:rPr>
              <a:t>formula of the confidence interval!</a:t>
            </a:r>
            <a:endParaRPr sz="1200" b="1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586497459" name="Google Shape;120;p18"/>
          <p:cNvSpPr txBox="1"/>
          <p:nvPr/>
        </p:nvSpPr>
        <p:spPr bwMode="auto">
          <a:xfrm flipH="0" flipV="0">
            <a:off x="273913" y="3542574"/>
            <a:ext cx="4279298" cy="38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sz="1000" b="0" i="1">
                <a:solidFill>
                  <a:schemeClr val="tx1">
                    <a:lumMod val="50000"/>
                  </a:schemeClr>
                </a:solidFill>
              </a:rPr>
              <a:t>* i.e. subtract the mean and divide by the standard deviation</a:t>
            </a:r>
            <a:endParaRPr sz="1000" b="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69930579" name="Rounded Rectangle 10"/>
          <p:cNvSpPr/>
          <p:nvPr/>
        </p:nvSpPr>
        <p:spPr bwMode="auto">
          <a:xfrm flipH="0" flipV="0">
            <a:off x="1149557" y="4036851"/>
            <a:ext cx="7064885" cy="844803"/>
          </a:xfrm>
          <a:prstGeom prst="roundRect">
            <a:avLst>
              <a:gd name="adj" fmla="val 1666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confidence intervals are constructed using properties of the sampling distribution</a:t>
            </a:r>
            <a:endParaRPr sz="1100" b="1">
              <a:latin typeface="Montserrat"/>
              <a:cs typeface="Montserrat"/>
            </a:endParaRPr>
          </a:p>
          <a:p>
            <a:pPr algn="ctr">
              <a:defRPr/>
            </a:pPr>
            <a:endParaRPr lang="en-US" sz="11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confidence intervals should be interpreted in the context of repeated sampling,</a:t>
            </a:r>
            <a:b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</a:br>
            <a:r>
              <a:rPr lang="en-US" sz="1100" b="1" i="0" u="none" strike="noStrike" cap="none" spc="0">
                <a:solidFill>
                  <a:srgbClr val="000000"/>
                </a:solidFill>
                <a:latin typeface="Montserrat"/>
                <a:ea typeface="Montserrat"/>
                <a:cs typeface="Montserrat"/>
              </a:rPr>
              <a:t>not in terms of the single sample at hand</a:t>
            </a:r>
            <a:endParaRPr sz="1100" b="1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26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93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632548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CIs &amp; sampling distribution</a:t>
            </a:r>
            <a:endParaRPr sz="2400"/>
          </a:p>
          <a:p>
            <a:pPr lvl="0">
              <a:defRPr/>
            </a:pPr>
            <a:r>
              <a:rPr lang="en" sz="2000" i="1"/>
              <a:t>Bootstrapping estimation</a:t>
            </a:r>
            <a:endParaRPr sz="2400" i="1"/>
          </a:p>
        </p:txBody>
      </p:sp>
      <p:sp>
        <p:nvSpPr>
          <p:cNvPr id="993275115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489CA1B-79AB-7D34-4E17-A6101A510406}" type="slidenum">
              <a:rPr lang="en"/>
              <a:t/>
            </a:fld>
            <a:endParaRPr/>
          </a:p>
        </p:txBody>
      </p:sp>
      <p:pic>
        <p:nvPicPr>
          <p:cNvPr id="1219204528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0" t="17061" r="74408" b="28176"/>
          <a:stretch/>
        </p:blipFill>
        <p:spPr bwMode="auto">
          <a:xfrm flipH="0" flipV="0">
            <a:off x="2217180" y="1886227"/>
            <a:ext cx="1387104" cy="1636803"/>
          </a:xfrm>
          <a:prstGeom prst="rect">
            <a:avLst/>
          </a:prstGeom>
          <a:noFill/>
        </p:spPr>
      </p:pic>
      <p:sp>
        <p:nvSpPr>
          <p:cNvPr id="516962480" name="Google Shape;87;p14"/>
          <p:cNvSpPr txBox="1"/>
          <p:nvPr/>
        </p:nvSpPr>
        <p:spPr bwMode="auto">
          <a:xfrm>
            <a:off x="429004" y="154563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Population</a:t>
            </a:r>
            <a:endParaRPr/>
          </a:p>
        </p:txBody>
      </p:sp>
      <p:sp>
        <p:nvSpPr>
          <p:cNvPr id="783610290" name="Google Shape;87;p14"/>
          <p:cNvSpPr txBox="1"/>
          <p:nvPr/>
        </p:nvSpPr>
        <p:spPr bwMode="auto">
          <a:xfrm>
            <a:off x="2237493" y="1545635"/>
            <a:ext cx="1494242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Initial sample</a:t>
            </a:r>
            <a:endParaRPr/>
          </a:p>
        </p:txBody>
      </p:sp>
      <p:sp>
        <p:nvSpPr>
          <p:cNvPr id="664871384" name="Google Shape;87;p14"/>
          <p:cNvSpPr txBox="1"/>
          <p:nvPr/>
        </p:nvSpPr>
        <p:spPr bwMode="auto">
          <a:xfrm flipH="0" flipV="0">
            <a:off x="4211427" y="1463992"/>
            <a:ext cx="1270643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Bootstrap</a:t>
            </a:r>
            <a:br>
              <a:rPr lang="en-US" sz="1200" b="1">
                <a:solidFill>
                  <a:schemeClr val="accent3"/>
                </a:solidFill>
              </a:rPr>
            </a:br>
            <a:r>
              <a:rPr lang="en-US" sz="1200" b="1">
                <a:solidFill>
                  <a:schemeClr val="accent3"/>
                </a:solidFill>
              </a:rPr>
              <a:t>samples</a:t>
            </a:r>
            <a:endParaRPr/>
          </a:p>
        </p:txBody>
      </p:sp>
      <p:sp>
        <p:nvSpPr>
          <p:cNvPr id="2045756865" name="Google Shape;87;p14"/>
          <p:cNvSpPr txBox="1"/>
          <p:nvPr/>
        </p:nvSpPr>
        <p:spPr bwMode="auto">
          <a:xfrm flipH="0" flipV="0">
            <a:off x="5680400" y="1463992"/>
            <a:ext cx="1363881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3"/>
                </a:solidFill>
              </a:rPr>
              <a:t>Summary</a:t>
            </a:r>
            <a:br>
              <a:rPr lang="en-US" sz="1200" b="1">
                <a:solidFill>
                  <a:schemeClr val="accent3"/>
                </a:solidFill>
              </a:rPr>
            </a:br>
            <a:r>
              <a:rPr lang="en-US" sz="1200" b="1">
                <a:solidFill>
                  <a:schemeClr val="accent3"/>
                </a:solidFill>
              </a:rPr>
              <a:t>statistics</a:t>
            </a:r>
            <a:endParaRPr/>
          </a:p>
        </p:txBody>
      </p:sp>
      <p:cxnSp>
        <p:nvCxnSpPr>
          <p:cNvPr id="1366657035" name="Straight Arrow Connector 2"/>
          <p:cNvCxnSpPr>
            <a:cxnSpLocks/>
          </p:cNvCxnSpPr>
          <p:nvPr/>
        </p:nvCxnSpPr>
        <p:spPr bwMode="auto">
          <a:xfrm>
            <a:off x="1896033" y="2746911"/>
            <a:ext cx="395886" cy="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8008321" name="Oval 12"/>
          <p:cNvSpPr/>
          <p:nvPr/>
        </p:nvSpPr>
        <p:spPr bwMode="auto">
          <a:xfrm flipH="0" flipV="0">
            <a:off x="577202" y="2147987"/>
            <a:ext cx="1197847" cy="119784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>
                <a:latin typeface="Montserrat"/>
              </a:rPr>
              <a:t>?</a:t>
            </a:r>
            <a:endParaRPr lang="fr-FR" sz="1600" b="1">
              <a:latin typeface="Montserrat"/>
            </a:endParaRPr>
          </a:p>
        </p:txBody>
      </p:sp>
      <p:sp>
        <p:nvSpPr>
          <p:cNvPr id="1910829096" name="Google Shape;87;p14"/>
          <p:cNvSpPr txBox="1"/>
          <p:nvPr/>
        </p:nvSpPr>
        <p:spPr bwMode="auto">
          <a:xfrm flipH="0" flipV="0">
            <a:off x="6947834" y="1480971"/>
            <a:ext cx="2032970" cy="37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1">
                <a:solidFill>
                  <a:schemeClr val="accent1"/>
                </a:solidFill>
              </a:rPr>
              <a:t>Bootstrap</a:t>
            </a:r>
            <a:r>
              <a:rPr lang="en-US" sz="1200" b="1">
                <a:solidFill>
                  <a:schemeClr val="accent1"/>
                </a:solidFill>
              </a:rPr>
              <a:t> distribution</a:t>
            </a:r>
            <a:endParaRPr lang="en-US" sz="1200" b="1">
              <a:solidFill>
                <a:schemeClr val="accent1"/>
              </a:solidFill>
            </a:endParaRPr>
          </a:p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200" b="0">
                <a:solidFill>
                  <a:schemeClr val="tx1"/>
                </a:solidFill>
              </a:rPr>
              <a:t>~ simulated sampling distribution</a:t>
            </a:r>
            <a:endParaRPr/>
          </a:p>
        </p:txBody>
      </p:sp>
      <p:sp>
        <p:nvSpPr>
          <p:cNvPr id="1099267363" name="TextBox 19"/>
          <p:cNvSpPr txBox="1"/>
          <p:nvPr/>
        </p:nvSpPr>
        <p:spPr bwMode="auto">
          <a:xfrm>
            <a:off x="499696" y="4432157"/>
            <a:ext cx="8054004" cy="289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/>
              </a:buClr>
              <a:defRPr/>
            </a:pPr>
            <a:r>
              <a:rPr lang="en-US" sz="13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The </a:t>
            </a:r>
            <a:r>
              <a:rPr lang="en-US" sz="1300" b="1">
                <a:solidFill>
                  <a:schemeClr val="accent6">
                    <a:lumMod val="10000"/>
                  </a:schemeClr>
                </a:solidFill>
                <a:latin typeface="Montserrat"/>
              </a:rPr>
              <a:t>middle interval </a:t>
            </a:r>
            <a:r>
              <a:rPr lang="en-US" sz="13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that contains X% of the bootstrap distribution is a valid X% CI.</a:t>
            </a:r>
            <a:endParaRPr sz="1300" b="1">
              <a:solidFill>
                <a:schemeClr val="accent6">
                  <a:lumMod val="10000"/>
                </a:schemeClr>
              </a:solidFill>
              <a:latin typeface="Montserrat"/>
            </a:endParaRPr>
          </a:p>
        </p:txBody>
      </p:sp>
      <p:pic>
        <p:nvPicPr>
          <p:cNvPr id="1896089992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100390" y="245890"/>
            <a:ext cx="864095" cy="669673"/>
          </a:xfrm>
          <a:prstGeom prst="rect">
            <a:avLst/>
          </a:prstGeom>
          <a:noFill/>
        </p:spPr>
      </p:pic>
      <p:pic>
        <p:nvPicPr>
          <p:cNvPr id="303698502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80227" t="23433" r="7325" b="28176"/>
          <a:stretch/>
        </p:blipFill>
        <p:spPr bwMode="auto">
          <a:xfrm flipH="0" flipV="0">
            <a:off x="6025011" y="2076685"/>
            <a:ext cx="674658" cy="1446345"/>
          </a:xfrm>
          <a:prstGeom prst="rect">
            <a:avLst/>
          </a:prstGeom>
          <a:noFill/>
        </p:spPr>
      </p:pic>
      <p:cxnSp>
        <p:nvCxnSpPr>
          <p:cNvPr id="1142054800" name="Straight Arrow Connector 2"/>
          <p:cNvCxnSpPr>
            <a:cxnSpLocks/>
          </p:cNvCxnSpPr>
          <p:nvPr/>
        </p:nvCxnSpPr>
        <p:spPr bwMode="auto">
          <a:xfrm>
            <a:off x="6821820" y="2772643"/>
            <a:ext cx="395886" cy="0"/>
          </a:xfrm>
          <a:prstGeom prst="straightConnector1">
            <a:avLst/>
          </a:prstGeom>
          <a:ln w="25400">
            <a:solidFill>
              <a:schemeClr val="accent6">
                <a:lumMod val="1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237343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lum bright="-20000" contrast="40000"/>
          </a:blip>
          <a:srcRect l="0" t="0" r="0" b="3292"/>
          <a:stretch/>
        </p:blipFill>
        <p:spPr bwMode="auto">
          <a:xfrm rot="0" flipH="0" flipV="0">
            <a:off x="7316248" y="2335577"/>
            <a:ext cx="1296144" cy="10937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79081387" name="Picture 2" descr="Z:\media\truecrypt1\pro\teaching\2020_EcoleDoctorale_Stats\1-01\bootstrapping.png"/>
          <p:cNvPicPr>
            <a:picLocks noChangeAspect="1" noChangeArrowheads="1"/>
          </p:cNvPicPr>
          <p:nvPr/>
        </p:nvPicPr>
        <p:blipFill>
          <a:blip r:embed="rId3"/>
          <a:srcRect l="30770" t="17061" r="26385" b="28176"/>
          <a:stretch/>
        </p:blipFill>
        <p:spPr bwMode="auto">
          <a:xfrm flipH="0" flipV="0">
            <a:off x="3686257" y="1886227"/>
            <a:ext cx="2322214" cy="1636803"/>
          </a:xfrm>
          <a:prstGeom prst="rect">
            <a:avLst/>
          </a:prstGeom>
          <a:noFill/>
        </p:spPr>
      </p:pic>
      <p:sp>
        <p:nvSpPr>
          <p:cNvPr id="1207583414" name="Google Shape;87;p14"/>
          <p:cNvSpPr txBox="1"/>
          <p:nvPr/>
        </p:nvSpPr>
        <p:spPr bwMode="auto">
          <a:xfrm>
            <a:off x="2935382" y="3345835"/>
            <a:ext cx="1926291" cy="378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1000" i="1">
                <a:solidFill>
                  <a:schemeClr val="accent3">
                    <a:lumMod val="50000"/>
                  </a:schemeClr>
                </a:solidFill>
              </a:rPr>
              <a:t>sampling with</a:t>
            </a:r>
            <a:br>
              <a:rPr lang="en-US" sz="1000" i="1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sz="1000" b="1" i="1">
                <a:solidFill>
                  <a:schemeClr val="accent1"/>
                </a:solidFill>
              </a:rPr>
              <a:t>replacement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6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20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61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08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58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87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69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75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054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8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26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2756102" name=""/>
          <p:cNvSpPr txBox="1"/>
          <p:nvPr/>
        </p:nvSpPr>
        <p:spPr bwMode="auto">
          <a:xfrm flipH="0" flipV="0">
            <a:off x="3985744" y="1462737"/>
            <a:ext cx="4721230" cy="127650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Remember how we constructed the confidence interval: for samples that a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re in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middle 95% of the sampling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distribution, we have:</a:t>
            </a:r>
            <a:endParaRPr lang="en-US" sz="1400" b="0" i="0" u="none" strike="noStrike" cap="none" spc="0">
              <a:solidFill>
                <a:schemeClr val="accent3"/>
              </a:solidFill>
              <a:latin typeface="Montserrat"/>
              <a:cs typeface="Montserrat"/>
            </a:endParaRPr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b="0" i="1">
                          <a:latin typeface="Cambria Math"/>
                        </a:rPr>
                        <m:t>−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.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 sz="14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40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/>
                        <a:rPr lang="en-US" sz="1400" i="1">
                          <a:latin typeface="Cambria Math"/>
                          <a:ea typeface="Cambria Math"/>
                        </a:rPr>
                        <m:t>≤</m:t>
                      </m:r>
                      <m:acc>
                        <m:accPr>
                          <m:chr m:val="̅"/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acc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</m:acc>
                      <m:r>
                        <m:rPr/>
                        <a:rPr lang="en-US" sz="1400" b="0" i="1">
                          <a:latin typeface="Cambria Math"/>
                        </a:rPr>
                        <m:t>+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.</m:t>
                      </m:r>
                      <m:r>
                        <m:rPr/>
                        <a:rPr lang="en-US" sz="1400" b="0" i="1">
                          <a:latin typeface="Cambria Math"/>
                        </a:rPr>
                        <m:t>96</m:t>
                      </m:r>
                      <m:f>
                        <m:fPr>
                          <m:ctrlPr>
                            <a:rPr lang="en-US" sz="1400" b="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 sz="1400"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endParaRPr sz="14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08467911" name="Rectangle 4"/>
          <p:cNvSpPr/>
          <p:nvPr/>
        </p:nvSpPr>
        <p:spPr bwMode="auto">
          <a:xfrm>
            <a:off x="683568" y="3985707"/>
            <a:ext cx="7898188" cy="1143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262"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You can’t know whether your particular sample belongs to this middle 95%. And once the data is collected, the confidence interval of a sample either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does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or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does not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contain the true population mean. It is meaningless to say it has 95% probability of containing the true population mean!</a:t>
            </a:r>
            <a:br>
              <a:rPr lang="en-US" sz="1200">
                <a:solidFill>
                  <a:schemeClr val="accent3"/>
                </a:solidFill>
                <a:latin typeface="Montserrat"/>
              </a:rPr>
            </a:br>
            <a:r>
              <a:rPr lang="en-US" sz="1000">
                <a:solidFill>
                  <a:schemeClr val="accent3"/>
                </a:solidFill>
                <a:latin typeface="Montserrat"/>
              </a:rPr>
              <a:t>see visua</a:t>
            </a:r>
            <a:r>
              <a:rPr lang="en-US" sz="10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lization at </a:t>
            </a:r>
            <a:r>
              <a:rPr sz="1000" u="sng">
                <a:latin typeface="Montserrat"/>
                <a:ea typeface="Montserrat"/>
                <a:cs typeface="Montserrat"/>
                <a:hlinkClick r:id="rId3" tooltip="https://rpsychologist.com/d3/ci/"/>
              </a:rPr>
              <a:t>rpsychologist.com/d3/ci/</a:t>
            </a:r>
            <a:endParaRPr lang="en-US" sz="1200" u="sng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414097828" name="Google Shape;593;p36"/>
          <p:cNvSpPr/>
          <p:nvPr/>
        </p:nvSpPr>
        <p:spPr bwMode="auto">
          <a:xfrm>
            <a:off x="810555" y="3958493"/>
            <a:ext cx="339958" cy="297092"/>
          </a:xfrm>
          <a:custGeom>
            <a:avLst/>
            <a:gdLst/>
            <a:ahLst/>
            <a:cxnLst/>
            <a:rect l="l" t="t" r="r" b="b"/>
            <a:pathLst>
              <a:path w="16266" h="14215" fill="norm" stroke="1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689577378" name="Google Shape;120;p18"/>
          <p:cNvSpPr txBox="1">
            <a:spLocks noGrp="1"/>
          </p:cNvSpPr>
          <p:nvPr>
            <p:ph type="title"/>
          </p:nvPr>
        </p:nvSpPr>
        <p:spPr bwMode="auto">
          <a:xfrm>
            <a:off x="691200" y="628124"/>
            <a:ext cx="7761600" cy="4934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400"/>
              <a:t>Confidence intervals</a:t>
            </a:r>
            <a:br>
              <a:rPr lang="en" sz="2400"/>
            </a:br>
            <a:r>
              <a:rPr lang="en" sz="2000"/>
              <a:t>Interpretation</a:t>
            </a:r>
            <a:endParaRPr sz="2400"/>
          </a:p>
        </p:txBody>
      </p:sp>
      <p:sp>
        <p:nvSpPr>
          <p:cNvPr id="886815885" name="Slide Number Placeholder 4"/>
          <p:cNvSpPr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</p:spPr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080CFA4-0EF4-16CB-532F-4B8DBBE73D4E}" type="slidenum">
              <a:rPr lang="en"/>
              <a:t/>
            </a:fld>
            <a:endParaRPr lang="en"/>
          </a:p>
        </p:txBody>
      </p:sp>
      <p:pic>
        <p:nvPicPr>
          <p:cNvPr id="116721914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46731" y="1394703"/>
            <a:ext cx="3168351" cy="2376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83183565" name=""/>
          <p:cNvSpPr txBox="1"/>
          <p:nvPr/>
        </p:nvSpPr>
        <p:spPr bwMode="auto">
          <a:xfrm flipH="0" flipV="0">
            <a:off x="3985745" y="2936781"/>
            <a:ext cx="4637967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So the </a:t>
            </a:r>
            <a:r>
              <a:rPr lang="en-US" sz="1200" b="1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correct interpretation </a:t>
            </a: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is: 95% of </a:t>
            </a:r>
            <a:r>
              <a:rPr lang="en-US" sz="1200" i="1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95% confidence intervals</a:t>
            </a:r>
            <a:r>
              <a:rPr lang="en-US" sz="120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of all possible samples (that have been or will be or could be collected), contain the true population mean.</a:t>
            </a:r>
            <a:endParaRPr sz="1200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8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0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467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50774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 quick test</a:t>
            </a:r>
            <a:br>
              <a:rPr lang="fr-FR"/>
            </a:br>
            <a:r>
              <a:rPr lang="fr-FR" sz="1800"/>
              <a:t>Right or </a:t>
            </a:r>
            <a:r>
              <a:rPr lang="fr-FR" sz="1800"/>
              <a:t>wrong</a:t>
            </a:r>
            <a:r>
              <a:rPr lang="fr-FR" sz="1800"/>
              <a:t>?</a:t>
            </a:r>
            <a:endParaRPr lang="fr-FR"/>
          </a:p>
        </p:txBody>
      </p:sp>
      <p:sp>
        <p:nvSpPr>
          <p:cNvPr id="1564503420" name="Slide Number Placeholder 4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5117AA9-1397-FAC6-A677-917C76C841F2}" type="slidenum">
              <a:rPr lang="en"/>
              <a:t/>
            </a:fld>
            <a:endParaRPr lang="en"/>
          </a:p>
        </p:txBody>
      </p:sp>
      <p:sp>
        <p:nvSpPr>
          <p:cNvPr id="993819871" name="Google Shape;128;p19"/>
          <p:cNvSpPr txBox="1"/>
          <p:nvPr/>
        </p:nvSpPr>
        <p:spPr bwMode="auto">
          <a:xfrm>
            <a:off x="711220" y="2427733"/>
            <a:ext cx="2564634" cy="230425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spcBef>
                <a:spcPts val="599"/>
              </a:spcBef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1.</a:t>
            </a:r>
            <a:endParaRPr/>
          </a:p>
          <a:p>
            <a:pPr>
              <a:spcBef>
                <a:spcPts val="5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If we cut them again and let them regenerate, the average new final length has a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95% probability to fall between 7.2 and 11.4</a:t>
            </a:r>
            <a:endParaRPr lang="en-US" sz="130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4400009" name="Google Shape;129;p19"/>
          <p:cNvSpPr txBox="1"/>
          <p:nvPr/>
        </p:nvSpPr>
        <p:spPr bwMode="auto">
          <a:xfrm>
            <a:off x="3458837" y="2427733"/>
            <a:ext cx="5361633" cy="2304255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spcBef>
                <a:spcPts val="599"/>
              </a:spcBef>
              <a:defRPr/>
            </a:pPr>
            <a:r>
              <a:rPr lang="en-US" b="1">
                <a:solidFill>
                  <a:schemeClr val="accent3"/>
                </a:solidFill>
                <a:latin typeface="Montserrat"/>
              </a:rPr>
              <a:t>2.</a:t>
            </a:r>
            <a:endParaRPr/>
          </a:p>
          <a:p>
            <a:pPr>
              <a:spcBef>
                <a:spcPts val="5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Planarians have been bred, and samples of 17 specimens have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been sent to many labs across the world for regeneration experiments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. All scientific collaborators have agreed to publish results in the form of 95% CIs. Therefore, we can expect 95% of the future reported CIs to:</a:t>
            </a:r>
            <a:endParaRPr/>
          </a:p>
          <a:p>
            <a:pPr>
              <a:spcBef>
                <a:spcPts val="11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(a) overlap with the original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[7.2, 11.4] </a:t>
            </a:r>
            <a:r>
              <a:rPr lang="en-US" sz="1300">
                <a:solidFill>
                  <a:schemeClr val="accent3"/>
                </a:solidFill>
                <a:latin typeface="Montserrat"/>
              </a:rPr>
              <a:t>CI</a:t>
            </a:r>
            <a:endParaRPr/>
          </a:p>
          <a:p>
            <a:pPr>
              <a:spcBef>
                <a:spcPts val="1199"/>
              </a:spcBef>
              <a:defRPr/>
            </a:pPr>
            <a:r>
              <a:rPr lang="en-US" sz="1300">
                <a:solidFill>
                  <a:schemeClr val="accent3"/>
                </a:solidFill>
                <a:latin typeface="Montserrat"/>
              </a:rPr>
              <a:t>(b) contain the true population value</a:t>
            </a:r>
            <a:endParaRPr lang="en-US" sz="1300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16083423" name="Google Shape;592;p36"/>
          <p:cNvSpPr/>
          <p:nvPr/>
        </p:nvSpPr>
        <p:spPr bwMode="auto">
          <a:xfrm>
            <a:off x="6870034" y="4242907"/>
            <a:ext cx="361769" cy="361791"/>
          </a:xfrm>
          <a:custGeom>
            <a:avLst/>
            <a:gdLst/>
            <a:ahLst/>
            <a:cxnLst/>
            <a:rect l="l" t="t" r="r" b="b"/>
            <a:pathLst>
              <a:path w="16266" h="16267" fill="norm" stroke="1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827769832" name="Google Shape;594;p36"/>
          <p:cNvSpPr/>
          <p:nvPr/>
        </p:nvSpPr>
        <p:spPr bwMode="auto">
          <a:xfrm>
            <a:off x="1567685" y="3994351"/>
            <a:ext cx="620025" cy="619983"/>
          </a:xfrm>
          <a:custGeom>
            <a:avLst/>
            <a:gdLst/>
            <a:ahLst/>
            <a:cxnLst/>
            <a:rect l="l" t="t" r="r" b="b"/>
            <a:pathLst>
              <a:path w="16414" h="16413" fill="norm" stroke="1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28306937" name="Google Shape;594;p36"/>
          <p:cNvSpPr/>
          <p:nvPr/>
        </p:nvSpPr>
        <p:spPr bwMode="auto">
          <a:xfrm>
            <a:off x="6869988" y="3859948"/>
            <a:ext cx="361818" cy="361795"/>
          </a:xfrm>
          <a:custGeom>
            <a:avLst/>
            <a:gdLst/>
            <a:ahLst/>
            <a:cxnLst/>
            <a:rect l="l" t="t" r="r" b="b"/>
            <a:pathLst>
              <a:path w="16414" h="16413" fill="norm" stroke="1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D7A03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16599282" name="Rectangle 14"/>
          <p:cNvSpPr/>
          <p:nvPr/>
        </p:nvSpPr>
        <p:spPr bwMode="auto">
          <a:xfrm>
            <a:off x="691196" y="1534018"/>
            <a:ext cx="7992603" cy="518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Context.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The planarians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have been cut, and fully regenerated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. The new lengths have been measured, and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95% </a:t>
            </a:r>
            <a:r>
              <a:rPr lang="en-US" sz="14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CI  is [7.2, 11.4] mm. </a:t>
            </a:r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81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0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76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0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8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9801928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endParaRPr sz="1400" b="0"/>
          </a:p>
        </p:txBody>
      </p:sp>
      <p:sp>
        <p:nvSpPr>
          <p:cNvPr id="1171375579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30833FE1-95CA-5F04-5593-E5CF9B8FFB2F}" type="slidenum">
              <a:rPr lang="en"/>
              <a:t/>
            </a:fld>
            <a:endParaRPr/>
          </a:p>
        </p:txBody>
      </p:sp>
      <p:sp>
        <p:nvSpPr>
          <p:cNvPr id="1432317768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1581615056" name="Rectangle 2"/>
          <p:cNvSpPr/>
          <p:nvPr/>
        </p:nvSpPr>
        <p:spPr bwMode="auto">
          <a:xfrm>
            <a:off x="691198" y="2211709"/>
            <a:ext cx="2872688" cy="646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380579739" name="Picture 2" descr="Z:\media\truecrypt1\pro\teaching\2020_EcoleDoctorale_Stats\1-02\forest-plot.jp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851919" y="919552"/>
            <a:ext cx="4757304" cy="3740428"/>
          </a:xfrm>
          <a:prstGeom prst="rect">
            <a:avLst/>
          </a:prstGeom>
          <a:noFill/>
        </p:spPr>
      </p:pic>
      <p:sp>
        <p:nvSpPr>
          <p:cNvPr id="1504586884" name="Rectangle 10"/>
          <p:cNvSpPr/>
          <p:nvPr/>
        </p:nvSpPr>
        <p:spPr bwMode="auto">
          <a:xfrm>
            <a:off x="7308303" y="1283294"/>
            <a:ext cx="1728190" cy="1015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2">
                    <a:lumMod val="50000"/>
                  </a:schemeClr>
                </a:solidFill>
                <a:latin typeface="Montserrat"/>
              </a:rPr>
              <a:t>Relative risk of breast cancer in people who started smoking before the age of 20</a:t>
            </a:r>
            <a:endParaRPr/>
          </a:p>
        </p:txBody>
      </p:sp>
      <p:sp>
        <p:nvSpPr>
          <p:cNvPr id="1219971573" name="Rectangle 11"/>
          <p:cNvSpPr/>
          <p:nvPr/>
        </p:nvSpPr>
        <p:spPr bwMode="auto">
          <a:xfrm>
            <a:off x="3354067" y="4731989"/>
            <a:ext cx="5753007" cy="2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i="1">
                <a:solidFill>
                  <a:schemeClr val="accent3"/>
                </a:solidFill>
                <a:latin typeface="Montserrat"/>
              </a:rPr>
              <a:t>The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Health Consequences of Smoking—50 Years of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Progress (2014)</a:t>
            </a:r>
            <a:endParaRPr lang="fr-FR" sz="10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57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58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97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6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279724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r>
              <a:rPr sz="1400" b="0"/>
              <a:t> </a:t>
            </a:r>
            <a:endParaRPr sz="1400" b="0"/>
          </a:p>
        </p:txBody>
      </p:sp>
      <p:sp>
        <p:nvSpPr>
          <p:cNvPr id="1838636032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69A9FC06-442A-490C-76C0-80DE99D81AE7}" type="slidenum">
              <a:rPr lang="en"/>
              <a:t/>
            </a:fld>
            <a:endParaRPr/>
          </a:p>
        </p:txBody>
      </p:sp>
      <p:sp>
        <p:nvSpPr>
          <p:cNvPr id="1464410605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397123893" name="Rectangle 2"/>
          <p:cNvSpPr/>
          <p:nvPr/>
        </p:nvSpPr>
        <p:spPr bwMode="auto">
          <a:xfrm>
            <a:off x="691198" y="2211709"/>
            <a:ext cx="2872688" cy="61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627115809" name="Rectangle 15"/>
          <p:cNvSpPr/>
          <p:nvPr/>
        </p:nvSpPr>
        <p:spPr bwMode="auto">
          <a:xfrm>
            <a:off x="691198" y="2826814"/>
            <a:ext cx="2873408" cy="6404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The width of the CI tells us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how informative is the data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951107383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036747" y="1563637"/>
            <a:ext cx="4567699" cy="27088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01429999" name="Rectangle 11"/>
          <p:cNvSpPr/>
          <p:nvPr/>
        </p:nvSpPr>
        <p:spPr bwMode="auto">
          <a:xfrm flipH="0" flipV="0">
            <a:off x="4246821" y="2617995"/>
            <a:ext cx="1912580" cy="59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i="1">
                <a:solidFill>
                  <a:schemeClr val="accent3"/>
                </a:solidFill>
                <a:latin typeface="Montserrat"/>
              </a:rPr>
              <a:t>Poorly informative:  compatible with both no and high effect sizes</a:t>
            </a:r>
            <a:endParaRPr lang="fr-FR" sz="1100" i="1"/>
          </a:p>
        </p:txBody>
      </p:sp>
      <p:sp>
        <p:nvSpPr>
          <p:cNvPr id="544469536" name="Rectangle 12"/>
          <p:cNvSpPr/>
          <p:nvPr/>
        </p:nvSpPr>
        <p:spPr bwMode="auto">
          <a:xfrm>
            <a:off x="6732238" y="2140861"/>
            <a:ext cx="2284569" cy="427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100" i="1">
                <a:solidFill>
                  <a:schemeClr val="accent3"/>
                </a:solidFill>
                <a:latin typeface="Montserrat"/>
              </a:rPr>
              <a:t>Very informative: suggests only small effect sizes at best</a:t>
            </a:r>
            <a:endParaRPr lang="fr-FR" sz="11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69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75431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sz="2400"/>
              <a:t>Why CIs are useful nonetheless</a:t>
            </a:r>
            <a:endParaRPr sz="1400" b="0"/>
          </a:p>
        </p:txBody>
      </p:sp>
      <p:sp>
        <p:nvSpPr>
          <p:cNvPr id="195002851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E3B2BA13-FBA1-A40B-C6A4-E11CD62BFDF5}" type="slidenum">
              <a:rPr lang="en"/>
              <a:t/>
            </a:fld>
            <a:endParaRPr/>
          </a:p>
        </p:txBody>
      </p:sp>
      <p:sp>
        <p:nvSpPr>
          <p:cNvPr id="697804276" name="Rectangle 6"/>
          <p:cNvSpPr/>
          <p:nvPr/>
        </p:nvSpPr>
        <p:spPr bwMode="auto">
          <a:xfrm>
            <a:off x="691198" y="1298559"/>
            <a:ext cx="2872688" cy="73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If all intuitive interpretations of CIs are wrong, </a:t>
            </a:r>
            <a:r>
              <a:rPr lang="en-US" b="1">
                <a:solidFill>
                  <a:schemeClr val="accent3"/>
                </a:solidFill>
                <a:latin typeface="Montserrat"/>
              </a:rPr>
              <a:t>what’s the point</a:t>
            </a:r>
            <a:r>
              <a:rPr lang="en-US">
                <a:solidFill>
                  <a:schemeClr val="accent3"/>
                </a:solidFill>
                <a:latin typeface="Montserrat"/>
              </a:rPr>
              <a:t> of CIs?</a:t>
            </a:r>
            <a:endParaRPr lang="fr-FR"/>
          </a:p>
        </p:txBody>
      </p:sp>
      <p:sp>
        <p:nvSpPr>
          <p:cNvPr id="1593077513" name="Rectangle 2"/>
          <p:cNvSpPr/>
          <p:nvPr/>
        </p:nvSpPr>
        <p:spPr bwMode="auto">
          <a:xfrm>
            <a:off x="691198" y="2211709"/>
            <a:ext cx="2872688" cy="615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Multiple CIs can be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combined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to produce a more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precise estimate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114464462" name="Rectangle 8"/>
          <p:cNvSpPr/>
          <p:nvPr/>
        </p:nvSpPr>
        <p:spPr bwMode="auto">
          <a:xfrm>
            <a:off x="691198" y="3467253"/>
            <a:ext cx="2945416" cy="118907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3)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CIs and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values are related, such that the CI gives a range of values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compatible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with the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data (in the sense of significant testing)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642796025" name="Picture 2" descr="Z:\media\truecrypt1\pro\teaching\2020_EcoleDoctorale_Stats\1-03\confint-H0.PNG"/>
          <p:cNvPicPr>
            <a:picLocks noChangeAspect="1" noChangeArrowheads="1"/>
          </p:cNvPicPr>
          <p:nvPr/>
        </p:nvPicPr>
        <p:blipFill>
          <a:blip r:embed="rId3"/>
          <a:srcRect l="17428" t="0" r="0" b="45801"/>
          <a:stretch/>
        </p:blipFill>
        <p:spPr bwMode="auto">
          <a:xfrm>
            <a:off x="4411980" y="2283717"/>
            <a:ext cx="4358935" cy="1483056"/>
          </a:xfrm>
          <a:prstGeom prst="rect">
            <a:avLst/>
          </a:prstGeom>
          <a:noFill/>
        </p:spPr>
      </p:pic>
      <p:sp>
        <p:nvSpPr>
          <p:cNvPr id="767277000" name="Rectangle 13"/>
          <p:cNvSpPr/>
          <p:nvPr/>
        </p:nvSpPr>
        <p:spPr bwMode="auto">
          <a:xfrm>
            <a:off x="6444208" y="1693837"/>
            <a:ext cx="1576543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Montserrat"/>
              </a:rPr>
              <a:t>p &gt; .05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for any </a:t>
            </a:r>
            <a:endParaRPr/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/>
                        </a:rPr>
                        <m:t>𝐻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 in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the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Montserrat"/>
              </a:rPr>
              <a:t>CI</a:t>
            </a:r>
            <a:r>
              <a:rPr lang="en-US" baseline="-25000">
                <a:solidFill>
                  <a:schemeClr val="accent1">
                    <a:lumMod val="75000"/>
                  </a:schemeClr>
                </a:solidFill>
                <a:latin typeface="Montserrat"/>
              </a:rPr>
              <a:t>95%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42423316" name="Rectangle 14"/>
          <p:cNvSpPr/>
          <p:nvPr/>
        </p:nvSpPr>
        <p:spPr bwMode="auto">
          <a:xfrm>
            <a:off x="4363607" y="1693837"/>
            <a:ext cx="1864575" cy="5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>
                <a:solidFill>
                  <a:srgbClr val="00B050"/>
                </a:solidFill>
                <a:latin typeface="Montserrat"/>
              </a:rPr>
              <a:t>p &lt; .05 </a:t>
            </a:r>
            <a:r>
              <a:rPr lang="en-US">
                <a:solidFill>
                  <a:srgbClr val="00B050"/>
                </a:solidFill>
                <a:latin typeface="Montserrat"/>
              </a:rPr>
              <a:t>for any </a:t>
            </a:r>
            <a:endParaRPr/>
          </a:p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b="0" i="1">
                          <a:solidFill>
                            <a:srgbClr val="00B050"/>
                          </a:solidFill>
                          <a:latin typeface="Cambria Math"/>
                        </a:rPr>
                        <m:t>𝐻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rgbClr val="00B050"/>
                </a:solidFill>
                <a:latin typeface="Montserrat"/>
              </a:rPr>
              <a:t> out of the CI</a:t>
            </a:r>
            <a:r>
              <a:rPr lang="en-US" baseline="-25000">
                <a:solidFill>
                  <a:srgbClr val="00B050"/>
                </a:solidFill>
                <a:latin typeface="Montserrat"/>
              </a:rPr>
              <a:t>95%</a:t>
            </a:r>
            <a:endParaRPr lang="fr-FR" baseline="-25000">
              <a:solidFill>
                <a:srgbClr val="00B050"/>
              </a:solidFill>
            </a:endParaRPr>
          </a:p>
        </p:txBody>
      </p:sp>
      <p:sp>
        <p:nvSpPr>
          <p:cNvPr id="1502261732" name="Rectangle 15"/>
          <p:cNvSpPr/>
          <p:nvPr/>
        </p:nvSpPr>
        <p:spPr bwMode="auto">
          <a:xfrm>
            <a:off x="691198" y="2826813"/>
            <a:ext cx="2873768" cy="640440"/>
          </a:xfrm>
          <a:prstGeom prst="rect">
            <a:avLst/>
          </a:prstGeom>
          <a:noFill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2) 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The width of the CI tells us 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how informative is the data</a:t>
            </a:r>
            <a:endParaRPr lang="en-US" sz="1200" b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42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27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7416730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Frequentist vs. Bayesian CIs</a:t>
            </a:r>
            <a:endParaRPr sz="2800"/>
          </a:p>
        </p:txBody>
      </p:sp>
      <p:sp>
        <p:nvSpPr>
          <p:cNvPr id="1589013193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18BCE9C-9833-7C8A-40C2-6D2CDDC4A70C}" type="slidenum">
              <a:rPr lang="en"/>
              <a:t/>
            </a:fld>
            <a:endParaRPr/>
          </a:p>
        </p:txBody>
      </p:sp>
      <p:sp>
        <p:nvSpPr>
          <p:cNvPr id="1132230817" name="Rectangle 11"/>
          <p:cNvSpPr/>
          <p:nvPr/>
        </p:nvSpPr>
        <p:spPr bwMode="auto">
          <a:xfrm>
            <a:off x="691200" y="1192919"/>
            <a:ext cx="7793781" cy="3687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latin typeface="Montserrat"/>
              </a:rPr>
              <a:t>The correct interpretation of confidence intervals is </a:t>
            </a:r>
            <a:r>
              <a:rPr lang="en-US" sz="1200" b="1">
                <a:latin typeface="Montserrat"/>
              </a:rPr>
              <a:t>highly un-intuitive</a:t>
            </a:r>
            <a:r>
              <a:rPr lang="en-US" sz="1200">
                <a:latin typeface="Montserrat"/>
              </a:rPr>
              <a:t>.</a:t>
            </a:r>
            <a:endParaRPr sz="1200"/>
          </a:p>
          <a:p>
            <a:pPr marL="0" marR="0" indent="0" algn="l">
              <a:lnSpc>
                <a:spcPct val="150000"/>
              </a:lnSpc>
              <a:spcBef>
                <a:spcPts val="599"/>
              </a:spcBef>
              <a:spcAft>
                <a:spcPts val="0"/>
              </a:spcAft>
              <a:defRPr/>
            </a:pPr>
            <a:r>
              <a:rPr lang="en-US" sz="1200">
                <a:latin typeface="Montserrat"/>
              </a:rPr>
              <a:t>It require</a:t>
            </a:r>
            <a:r>
              <a:rPr lang="en-US" sz="12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s </a:t>
            </a:r>
            <a:r>
              <a:rPr lang="en-US" sz="1200" b="0" i="0" u="none" strike="noStrike" cap="none" spc="0">
                <a:solidFill>
                  <a:schemeClr val="accent6">
                    <a:lumMod val="10000"/>
                  </a:schemeClr>
                </a:solidFill>
                <a:latin typeface="Montserrat"/>
                <a:ea typeface="Montserrat"/>
                <a:cs typeface="Montserrat"/>
              </a:rPr>
              <a:t>us </a:t>
            </a:r>
            <a:r>
              <a:rPr lang="en-US" sz="1200">
                <a:solidFill>
                  <a:schemeClr val="accent6">
                    <a:lumMod val="10000"/>
                  </a:schemeClr>
                </a:solidFill>
                <a:latin typeface="Montserrat"/>
              </a:rPr>
              <a:t>to</a:t>
            </a:r>
            <a:r>
              <a:rPr lang="en-US" sz="1200">
                <a:latin typeface="Montserrat"/>
              </a:rPr>
              <a:t> conceive of our sample as only one realization of an experiment that could be repeated a large number of times. </a:t>
            </a:r>
            <a:r>
              <a:rPr lang="en-US" sz="1200">
                <a:latin typeface="Montserrat"/>
              </a:rPr>
              <a:t>The interpretation of confidence intervals is based on the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frequentist</a:t>
            </a:r>
            <a:r>
              <a:rPr lang="en-US" sz="1200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 sz="1200">
                <a:latin typeface="Montserrat"/>
              </a:rPr>
              <a:t>view </a:t>
            </a:r>
            <a:r>
              <a:rPr lang="en-US" sz="1200">
                <a:latin typeface="Montserrat"/>
              </a:rPr>
              <a:t>of probability as the </a:t>
            </a:r>
            <a:r>
              <a:rPr lang="en-US" sz="1200" b="1" i="1">
                <a:solidFill>
                  <a:schemeClr val="accent1"/>
                </a:solidFill>
                <a:latin typeface="Montserrat"/>
              </a:rPr>
              <a:t>long-run expected frequency of </a:t>
            </a:r>
            <a:r>
              <a:rPr lang="en-US" sz="1200" b="1" i="1">
                <a:solidFill>
                  <a:schemeClr val="accent1"/>
                </a:solidFill>
                <a:latin typeface="Montserrat"/>
              </a:rPr>
              <a:t>occurrence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.</a:t>
            </a:r>
            <a:endParaRPr sz="1200"/>
          </a:p>
          <a:p>
            <a:pPr marL="0" marR="0" indent="0" algn="l">
              <a:lnSpc>
                <a:spcPct val="150000"/>
              </a:lnSpc>
              <a:spcBef>
                <a:spcPts val="599"/>
              </a:spcBef>
              <a:spcAft>
                <a:spcPts val="0"/>
              </a:spcAft>
              <a:defRPr/>
            </a:pPr>
            <a:r>
              <a:rPr lang="en-US" sz="1200">
                <a:latin typeface="Montserrat"/>
              </a:rPr>
              <a:t>Typically, we </a:t>
            </a:r>
            <a:r>
              <a:rPr lang="en-US" sz="1200">
                <a:latin typeface="Montserrat"/>
              </a:rPr>
              <a:t>misinterpret</a:t>
            </a:r>
            <a:r>
              <a:rPr lang="en-US" sz="1200">
                <a:latin typeface="Montserrat"/>
              </a:rPr>
              <a:t> the confidence interval in a way that matches </a:t>
            </a:r>
            <a:r>
              <a:rPr lang="en-US" sz="1200">
                <a:latin typeface="Montserrat"/>
              </a:rPr>
              <a:t>w</a:t>
            </a:r>
            <a:r>
              <a:rPr lang="en-US" sz="1200">
                <a:latin typeface="Montserrat"/>
              </a:rPr>
              <a:t>hat we would like to get:</a:t>
            </a:r>
            <a:r>
              <a:rPr lang="en-US" sz="1200">
                <a:latin typeface="Montserrat"/>
              </a:rPr>
              <a:t> an interval for which we are 95% confident (or there is 95% chance) that it contains the true population parameter.</a:t>
            </a:r>
            <a:endParaRPr sz="1200"/>
          </a:p>
          <a:p>
            <a:pPr>
              <a:lnSpc>
                <a:spcPct val="150000"/>
              </a:lnSpc>
              <a:spcBef>
                <a:spcPts val="599"/>
              </a:spcBef>
              <a:buClr>
                <a:schemeClr val="accent1"/>
              </a:buClr>
              <a:buSzPct val="100000"/>
              <a:defRPr/>
            </a:pPr>
            <a:r>
              <a:rPr lang="en-US" sz="1200">
                <a:latin typeface="Montserrat"/>
              </a:rPr>
              <a:t>Such intervals exist</a:t>
            </a:r>
            <a:r>
              <a:rPr lang="en-US" sz="1200">
                <a:latin typeface="Montserrat"/>
              </a:rPr>
              <a:t>, they are called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credible intervals</a:t>
            </a:r>
            <a:r>
              <a:rPr lang="en-US" sz="1200">
                <a:latin typeface="Montserrat"/>
              </a:rPr>
              <a:t>. They rest on the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Bayesian</a:t>
            </a:r>
            <a:r>
              <a:rPr lang="en-US" sz="1200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 sz="1200">
                <a:latin typeface="Montserrat"/>
              </a:rPr>
              <a:t>view of probability as level of certainty, or degree of plausibility or belief. </a:t>
            </a:r>
            <a:r>
              <a:rPr lang="en-US" sz="1200">
                <a:latin typeface="Montserrat"/>
              </a:rPr>
              <a:t>However, credible intervals are dependent on </a:t>
            </a:r>
            <a:r>
              <a:rPr lang="en-US" sz="1200" b="1">
                <a:solidFill>
                  <a:schemeClr val="accent1"/>
                </a:solidFill>
                <a:latin typeface="Montserrat"/>
              </a:rPr>
              <a:t>prior information</a:t>
            </a:r>
            <a:r>
              <a:rPr lang="en-US" sz="1200">
                <a:latin typeface="Montserrat"/>
              </a:rPr>
              <a:t> to be specified by the human analyst.</a:t>
            </a:r>
            <a:endParaRPr sz="1200">
              <a:latin typeface="Montserrat"/>
            </a:endParaRPr>
          </a:p>
          <a:p>
            <a:pPr>
              <a:lnSpc>
                <a:spcPct val="150000"/>
              </a:lnSpc>
              <a:spcBef>
                <a:spcPts val="598"/>
              </a:spcBef>
              <a:buClr>
                <a:schemeClr val="accent1"/>
              </a:buClr>
              <a:buSzPct val="100000"/>
              <a:defRPr/>
            </a:pP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word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confidence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is a terrible choice for confidence intervals. Some authors have proposed to replace it by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uncertainty intervals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or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compatibility intervals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000" b="0" i="0" u="sng" strike="noStrike" cap="none" spc="0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3" tooltip="Gelman &amp; Greenland (2019). Are confidence intervals better termed &quot;uncertainty intervals&quot;?"/>
              </a:rPr>
              <a:t>Gelman &amp; Greenland 2019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200" b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2308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2684264" name="Google Shape;86;p14"/>
          <p:cNvSpPr txBox="1">
            <a:spLocks noGrp="1"/>
          </p:cNvSpPr>
          <p:nvPr>
            <p:ph type="ctrTitle"/>
          </p:nvPr>
        </p:nvSpPr>
        <p:spPr bwMode="auto">
          <a:xfrm>
            <a:off x="323527" y="2897793"/>
            <a:ext cx="4867671" cy="14327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8800">
                <a:solidFill>
                  <a:srgbClr val="C7F464"/>
                </a:solidFill>
              </a:rPr>
              <a:t>4.</a:t>
            </a:r>
            <a:endParaRPr sz="8800">
              <a:solidFill>
                <a:srgbClr val="C7F464"/>
              </a:solidFill>
            </a:endParaRPr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3600"/>
              <a:t>Null hypothesis significance testing (NHST)</a:t>
            </a:r>
            <a:endParaRPr sz="3600"/>
          </a:p>
        </p:txBody>
      </p:sp>
      <p:sp>
        <p:nvSpPr>
          <p:cNvPr id="610259334" name="Google Shape;88;p14"/>
          <p:cNvSpPr txBox="1">
            <a:spLocks noGrp="1"/>
          </p:cNvSpPr>
          <p:nvPr>
            <p:ph type="sldNum" idx="4294967295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DE1AD21-3F5B-FB20-DB0D-588D18C4AF80}" type="slidenum">
              <a:rPr lang="en"/>
              <a:t/>
            </a:fld>
            <a:endParaRPr/>
          </a:p>
        </p:txBody>
      </p:sp>
      <p:pic>
        <p:nvPicPr>
          <p:cNvPr id="1900161969" name="Picture 2" descr="Z:\media\truecrypt1\pro\teaching\2020_EcoleDoctorale_Stats\1-03\xkcd-1478_p_values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228183" y="411509"/>
            <a:ext cx="2449039" cy="3451347"/>
          </a:xfrm>
          <a:prstGeom prst="rect">
            <a:avLst/>
          </a:prstGeom>
          <a:noFill/>
        </p:spPr>
      </p:pic>
      <p:sp>
        <p:nvSpPr>
          <p:cNvPr id="1722763325" name="Rectangle 4"/>
          <p:cNvSpPr/>
          <p:nvPr/>
        </p:nvSpPr>
        <p:spPr bwMode="auto">
          <a:xfrm>
            <a:off x="5800561" y="3971838"/>
            <a:ext cx="3224745" cy="396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“If 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all else fails, use "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significant</a:t>
            </a:r>
            <a:r>
              <a:rPr lang="en-US" sz="1000" i="1">
                <a:solidFill>
                  <a:schemeClr val="tx1">
                    <a:lumMod val="50000"/>
                  </a:schemeClr>
                </a:solidFill>
                <a:latin typeface="TeXGyreSchola"/>
              </a:rPr>
              <a:t> at a p&gt;0.05 level" and hope no one notices."</a:t>
            </a:r>
            <a:endParaRPr lang="fr-FR" sz="1000" i="1">
              <a:solidFill>
                <a:schemeClr val="tx1">
                  <a:lumMod val="50000"/>
                </a:schemeClr>
              </a:solidFill>
              <a:latin typeface="TeXGyreSchola"/>
            </a:endParaRPr>
          </a:p>
        </p:txBody>
      </p:sp>
      <p:sp>
        <p:nvSpPr>
          <p:cNvPr id="1730655936" name="Rectangle 5"/>
          <p:cNvSpPr/>
          <p:nvPr/>
        </p:nvSpPr>
        <p:spPr bwMode="auto">
          <a:xfrm>
            <a:off x="5814234" y="4773799"/>
            <a:ext cx="3224745" cy="244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000" i="1" u="sng">
                <a:solidFill>
                  <a:schemeClr val="hlink"/>
                </a:solidFill>
                <a:latin typeface="Montserrat"/>
                <a:hlinkClick r:id="rId4" tooltip="xkcd. P-Values"/>
              </a:rPr>
              <a:t>xkcd #1478</a:t>
            </a:r>
            <a:endParaRPr lang="fr-FR" sz="100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76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63221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The modern NHST procedure</a:t>
            </a:r>
            <a:endParaRPr lang="fr-FR"/>
          </a:p>
        </p:txBody>
      </p:sp>
      <p:sp>
        <p:nvSpPr>
          <p:cNvPr id="53008791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648356F-44EA-9054-A3F0-C482EC20E018}" type="slidenum">
              <a:rPr lang="en"/>
              <a:t/>
            </a:fld>
            <a:endParaRPr lang="en"/>
          </a:p>
        </p:txBody>
      </p:sp>
      <p:sp>
        <p:nvSpPr>
          <p:cNvPr id="338955599" name="Google Shape;120;p18"/>
          <p:cNvSpPr txBox="1"/>
          <p:nvPr/>
        </p:nvSpPr>
        <p:spPr bwMode="auto">
          <a:xfrm>
            <a:off x="971598" y="4144393"/>
            <a:ext cx="7848871" cy="57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/>
            </a:pPr>
            <a:r>
              <a:rPr lang="en-US" sz="1400" b="0"/>
              <a:t>Calculate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𝑠𝑎𝑚𝑝𝑙𝑒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𝑠𝑡𝑎𝑡𝑖𝑠𝑡𝑖𝑐</m:t>
                          </m:r>
                        </m:e>
                        <m:e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lang="en-US" sz="1400" b="0"/>
              <a:t>, </a:t>
            </a:r>
            <a:r>
              <a:rPr lang="en-US" sz="1400" b="0" i="1"/>
              <a:t>aka </a:t>
            </a:r>
            <a:r>
              <a:rPr lang="en-US" sz="1400" b="0"/>
              <a:t>the </a:t>
            </a:r>
            <a:r>
              <a:rPr lang="en-US" sz="1400" i="1">
                <a:solidFill>
                  <a:schemeClr val="accent1"/>
                </a:solidFill>
              </a:rPr>
              <a:t>p</a:t>
            </a:r>
            <a:r>
              <a:rPr lang="en-US" sz="1400">
                <a:solidFill>
                  <a:schemeClr val="accent1"/>
                </a:solidFill>
              </a:rPr>
              <a:t> value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: the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probability of observing the data assuming the null hypothesis</a:t>
            </a:r>
            <a:endParaRPr lang="en-US" sz="1400" b="0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sp>
        <p:nvSpPr>
          <p:cNvPr id="1693301251" name="Oval 6"/>
          <p:cNvSpPr/>
          <p:nvPr/>
        </p:nvSpPr>
        <p:spPr bwMode="auto">
          <a:xfrm>
            <a:off x="674913" y="1275606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1</a:t>
            </a:r>
            <a:endParaRPr lang="fr-FR" b="1">
              <a:latin typeface="Montserrat"/>
            </a:endParaRPr>
          </a:p>
        </p:txBody>
      </p:sp>
      <p:sp>
        <p:nvSpPr>
          <p:cNvPr id="2120061261" name="Oval 7"/>
          <p:cNvSpPr/>
          <p:nvPr/>
        </p:nvSpPr>
        <p:spPr bwMode="auto">
          <a:xfrm>
            <a:off x="683568" y="1771385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/>
            </a:pPr>
            <a:r>
              <a:rPr lang="fr-FR" b="1">
                <a:latin typeface="Montserrat"/>
              </a:rPr>
              <a:t>2</a:t>
            </a:r>
            <a:endParaRPr/>
          </a:p>
        </p:txBody>
      </p:sp>
      <p:sp>
        <p:nvSpPr>
          <p:cNvPr id="613963430" name="Rectangle 1"/>
          <p:cNvSpPr/>
          <p:nvPr/>
        </p:nvSpPr>
        <p:spPr bwMode="auto">
          <a:xfrm>
            <a:off x="962946" y="1257228"/>
            <a:ext cx="1295546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Collect data.</a:t>
            </a:r>
            <a:endParaRPr/>
          </a:p>
        </p:txBody>
      </p:sp>
      <p:sp>
        <p:nvSpPr>
          <p:cNvPr id="639879190" name="Rectangle 2"/>
          <p:cNvSpPr/>
          <p:nvPr/>
        </p:nvSpPr>
        <p:spPr bwMode="auto">
          <a:xfrm>
            <a:off x="971598" y="1753011"/>
            <a:ext cx="7517250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Specify a statistical model </a:t>
            </a:r>
            <a:r>
              <a:rPr lang="en-US">
                <a:solidFill>
                  <a:schemeClr val="accent3"/>
                </a:solidFill>
                <a:latin typeface="Montserrat"/>
              </a:rPr>
              <a:t>(i.e. </a:t>
            </a:r>
            <a:r>
              <a:rPr lang="en-US">
                <a:solidFill>
                  <a:schemeClr val="accent3"/>
                </a:solidFill>
                <a:latin typeface="Montserrat"/>
              </a:rPr>
              <a:t>a distribution for the population) with parameters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>
                          <a:solidFill>
                            <a:schemeClr val="accent3"/>
                          </a:solidFill>
                          <a:latin typeface="Cambria Math"/>
                        </a:rPr>
                        <m:t>𝜃</m:t>
                      </m:r>
                      <m:r>
                        <m:rPr/>
                        <a:rPr lang="en-US">
                          <a:solidFill>
                            <a:schemeClr val="accent3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713754531" name="Rectangle 8"/>
          <p:cNvSpPr/>
          <p:nvPr/>
        </p:nvSpPr>
        <p:spPr bwMode="auto">
          <a:xfrm>
            <a:off x="971598" y="2247773"/>
            <a:ext cx="5381024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Specify the null hypothesis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accent3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over one of the parameters.</a:t>
            </a:r>
            <a:endParaRPr/>
          </a:p>
        </p:txBody>
      </p:sp>
      <p:sp>
        <p:nvSpPr>
          <p:cNvPr id="1638045164" name="Rectangle 9"/>
          <p:cNvSpPr/>
          <p:nvPr/>
        </p:nvSpPr>
        <p:spPr bwMode="auto">
          <a:xfrm>
            <a:off x="971598" y="2905137"/>
            <a:ext cx="7631563" cy="105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Find a way to summarize the data in one value, the </a:t>
            </a:r>
            <a:r>
              <a:rPr lang="en-US" b="1">
                <a:solidFill>
                  <a:schemeClr val="accent1"/>
                </a:solidFill>
                <a:latin typeface="Montserrat"/>
              </a:rPr>
              <a:t>test statistic</a:t>
            </a:r>
            <a:r>
              <a:rPr lang="en-US">
                <a:solidFill>
                  <a:schemeClr val="accent3"/>
                </a:solidFill>
                <a:latin typeface="Montserrat"/>
              </a:rPr>
              <a:t>, such that its sampling distribution is defined and calculable under the null hypothesis. This is a job for statisticians (phew!)</a:t>
            </a:r>
            <a:endParaRPr/>
          </a:p>
        </p:txBody>
      </p:sp>
      <p:sp>
        <p:nvSpPr>
          <p:cNvPr id="2020986768" name="Oval 10"/>
          <p:cNvSpPr/>
          <p:nvPr/>
        </p:nvSpPr>
        <p:spPr bwMode="auto">
          <a:xfrm>
            <a:off x="683568" y="2266150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3</a:t>
            </a:r>
            <a:endParaRPr lang="fr-FR" b="1">
              <a:latin typeface="Montserrat"/>
            </a:endParaRPr>
          </a:p>
        </p:txBody>
      </p:sp>
      <p:sp>
        <p:nvSpPr>
          <p:cNvPr id="1467511278" name="Oval 11"/>
          <p:cNvSpPr/>
          <p:nvPr/>
        </p:nvSpPr>
        <p:spPr bwMode="auto">
          <a:xfrm>
            <a:off x="683568" y="2931788"/>
            <a:ext cx="288031" cy="288031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solidFill>
                  <a:schemeClr val="bg1"/>
                </a:solidFill>
                <a:latin typeface="Montserrat"/>
              </a:rPr>
              <a:t>4</a:t>
            </a:r>
            <a:endParaRPr/>
          </a:p>
        </p:txBody>
      </p:sp>
      <p:sp>
        <p:nvSpPr>
          <p:cNvPr id="265266241" name="Oval 12"/>
          <p:cNvSpPr/>
          <p:nvPr/>
        </p:nvSpPr>
        <p:spPr bwMode="auto">
          <a:xfrm>
            <a:off x="683568" y="4202896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06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879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98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5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5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04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673164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800"/>
              <a:t>A model of</a:t>
            </a:r>
            <a:r>
              <a:rPr lang="fr-FR" sz="2800"/>
              <a:t> the </a:t>
            </a:r>
            <a:r>
              <a:rPr lang="fr-FR" sz="2800"/>
              <a:t>scientific</a:t>
            </a:r>
            <a:r>
              <a:rPr lang="fr-FR" sz="2800"/>
              <a:t> </a:t>
            </a:r>
            <a:r>
              <a:rPr lang="fr-FR" sz="2800"/>
              <a:t>method</a:t>
            </a:r>
            <a:endParaRPr lang="fr-FR" sz="2800"/>
          </a:p>
        </p:txBody>
      </p:sp>
      <p:sp>
        <p:nvSpPr>
          <p:cNvPr id="173075085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8315519-576B-50D0-FB61-D9A61D4E067C}" type="slidenum">
              <a:rPr lang="en"/>
              <a:t/>
            </a:fld>
            <a:endParaRPr lang="en"/>
          </a:p>
        </p:txBody>
      </p:sp>
      <p:graphicFrame>
        <p:nvGraphicFramePr>
          <p:cNvPr id="866941737" name="Diagram 5"/>
          <p:cNvGraphicFramePr>
            <a:graphicFrameLocks xmlns:a="http://schemas.openxmlformats.org/drawingml/2006/main"/>
          </p:cNvGraphicFramePr>
          <p:nvPr/>
        </p:nvGraphicFramePr>
        <p:xfrm>
          <a:off x="578723" y="1203597"/>
          <a:ext cx="5544613" cy="3696408"/>
          <a:chOff x="0" y="0"/>
          <a:chExt cx="5544613" cy="3696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1071211962" name="TextBox 7"/>
          <p:cNvSpPr txBox="1"/>
          <p:nvPr/>
        </p:nvSpPr>
        <p:spPr bwMode="auto">
          <a:xfrm>
            <a:off x="1190790" y="4155926"/>
            <a:ext cx="9733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deduction</a:t>
            </a:r>
            <a:endParaRPr lang="fr-FR" sz="1200" i="1">
              <a:latin typeface="Montserrat Light"/>
            </a:endParaRPr>
          </a:p>
        </p:txBody>
      </p:sp>
      <p:sp>
        <p:nvSpPr>
          <p:cNvPr id="971608611" name="TextBox 8"/>
          <p:cNvSpPr txBox="1"/>
          <p:nvPr/>
        </p:nvSpPr>
        <p:spPr bwMode="auto">
          <a:xfrm>
            <a:off x="686734" y="2355725"/>
            <a:ext cx="9733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deduction</a:t>
            </a:r>
            <a:endParaRPr lang="fr-FR" sz="1200" i="1">
              <a:latin typeface="Montserrat Light"/>
            </a:endParaRPr>
          </a:p>
        </p:txBody>
      </p:sp>
      <p:sp>
        <p:nvSpPr>
          <p:cNvPr id="1887780657" name="TextBox 9"/>
          <p:cNvSpPr txBox="1"/>
          <p:nvPr/>
        </p:nvSpPr>
        <p:spPr bwMode="auto">
          <a:xfrm>
            <a:off x="4791190" y="2355725"/>
            <a:ext cx="16530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fr-FR" sz="1200" i="1">
                <a:latin typeface="Montserrat Light"/>
              </a:rPr>
              <a:t>inductive </a:t>
            </a:r>
            <a:r>
              <a:rPr lang="fr-FR" sz="1200" i="1">
                <a:latin typeface="Montserrat Light"/>
              </a:rPr>
              <a:t>inference</a:t>
            </a:r>
            <a:endParaRPr lang="fr-FR" sz="1200" i="1">
              <a:latin typeface="Montserrat Light"/>
            </a:endParaRPr>
          </a:p>
        </p:txBody>
      </p:sp>
      <p:sp>
        <p:nvSpPr>
          <p:cNvPr id="1896557639" name="TextBox 11"/>
          <p:cNvSpPr txBox="1"/>
          <p:nvPr/>
        </p:nvSpPr>
        <p:spPr bwMode="auto">
          <a:xfrm>
            <a:off x="6732239" y="3435845"/>
            <a:ext cx="2088231" cy="1157763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>
                <a:latin typeface="Montserrat"/>
              </a:rPr>
              <a:t>Deduction</a:t>
            </a:r>
            <a:endParaRPr lang="fr-FR" sz="1200" b="1">
              <a:latin typeface="Montserrat"/>
            </a:endParaRPr>
          </a:p>
          <a:p>
            <a:pPr algn="ctr">
              <a:defRPr/>
            </a:pPr>
            <a:endParaRPr lang="fr-FR" sz="1200" b="1">
              <a:latin typeface="Montserrat"/>
            </a:endParaRPr>
          </a:p>
          <a:p>
            <a:pPr algn="ctr">
              <a:defRPr/>
            </a:pPr>
            <a:r>
              <a:rPr lang="fr-FR" sz="1200">
                <a:latin typeface="Montserrat"/>
              </a:rPr>
              <a:t>(</a:t>
            </a:r>
            <a:r>
              <a:rPr lang="fr-FR" sz="1200">
                <a:latin typeface="Montserrat"/>
              </a:rPr>
              <a:t>True</a:t>
            </a:r>
            <a:r>
              <a:rPr lang="fr-FR" sz="1200">
                <a:latin typeface="Montserrat"/>
              </a:rPr>
              <a:t>) </a:t>
            </a:r>
            <a:r>
              <a:rPr lang="fr-FR" sz="1200">
                <a:latin typeface="Montserrat"/>
              </a:rPr>
              <a:t>statements</a:t>
            </a:r>
            <a:r>
              <a:rPr lang="fr-FR" sz="1200">
                <a:latin typeface="Montserrat"/>
              </a:rPr>
              <a:t> </a:t>
            </a:r>
            <a:endParaRPr/>
          </a:p>
          <a:p>
            <a:pPr algn="ctr">
              <a:defRPr/>
            </a:pPr>
            <a:r>
              <a:rPr lang="fr-FR" sz="1200" b="1">
                <a:latin typeface="Montserrat"/>
                <a:ea typeface="Arial Unicode MS"/>
                <a:cs typeface="Arial Unicode MS"/>
              </a:rPr>
              <a:t>⇓</a:t>
            </a:r>
            <a:endParaRPr/>
          </a:p>
          <a:p>
            <a:pPr algn="ctr">
              <a:defRPr/>
            </a:pPr>
            <a:r>
              <a:rPr lang="fr-FR" sz="1200">
                <a:latin typeface="Montserrat"/>
                <a:ea typeface="Arial Unicode MS"/>
                <a:cs typeface="Arial Unicode MS"/>
              </a:rPr>
              <a:t>n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ecessary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conclusions</a:t>
            </a:r>
            <a:endParaRPr lang="fr-FR" sz="1200">
              <a:latin typeface="Montserrat"/>
            </a:endParaRPr>
          </a:p>
        </p:txBody>
      </p:sp>
      <p:sp>
        <p:nvSpPr>
          <p:cNvPr id="1497638308" name="TextBox 12"/>
          <p:cNvSpPr txBox="1"/>
          <p:nvPr/>
        </p:nvSpPr>
        <p:spPr bwMode="auto">
          <a:xfrm>
            <a:off x="6732239" y="1635645"/>
            <a:ext cx="2088231" cy="1566385"/>
          </a:xfrm>
          <a:prstGeom prst="roundRect">
            <a:avLst>
              <a:gd name="adj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>
                <a:latin typeface="Montserrat"/>
              </a:rPr>
              <a:t>Induction</a:t>
            </a:r>
            <a:endParaRPr lang="fr-FR" sz="1200" b="1">
              <a:latin typeface="Montserrat"/>
            </a:endParaRPr>
          </a:p>
          <a:p>
            <a:pPr algn="ctr">
              <a:defRPr/>
            </a:pPr>
            <a:endParaRPr lang="fr-FR" sz="1200" b="1">
              <a:latin typeface="Montserrat"/>
            </a:endParaRPr>
          </a:p>
          <a:p>
            <a:pPr algn="ctr">
              <a:defRPr/>
            </a:pPr>
            <a:r>
              <a:rPr lang="fr-FR" sz="1200">
                <a:latin typeface="Montserrat"/>
              </a:rPr>
              <a:t>u</a:t>
            </a:r>
            <a:r>
              <a:rPr lang="fr-FR" sz="1200">
                <a:latin typeface="Montserrat"/>
              </a:rPr>
              <a:t>ncertain</a:t>
            </a:r>
            <a:r>
              <a:rPr lang="fr-FR" sz="1200">
                <a:latin typeface="Montserrat"/>
              </a:rPr>
              <a:t> and </a:t>
            </a:r>
            <a:r>
              <a:rPr lang="fr-FR" sz="1200">
                <a:latin typeface="Montserrat"/>
              </a:rPr>
              <a:t>particular</a:t>
            </a:r>
            <a:r>
              <a:rPr lang="fr-FR" sz="1200">
                <a:latin typeface="Montserrat"/>
              </a:rPr>
              <a:t> </a:t>
            </a:r>
            <a:r>
              <a:rPr lang="fr-FR" sz="1200">
                <a:latin typeface="Montserrat"/>
              </a:rPr>
              <a:t>premisses</a:t>
            </a:r>
            <a:endParaRPr lang="fr-FR" sz="1200">
              <a:latin typeface="Montserrat"/>
            </a:endParaRPr>
          </a:p>
          <a:p>
            <a:pPr algn="ctr">
              <a:defRPr/>
            </a:pPr>
            <a:r>
              <a:rPr lang="fr-FR" sz="1200" b="1">
                <a:latin typeface="Montserrat"/>
                <a:ea typeface="Arial Unicode MS"/>
                <a:cs typeface="Arial Unicode MS"/>
              </a:rPr>
              <a:t>⇓</a:t>
            </a:r>
            <a:endParaRPr/>
          </a:p>
          <a:p>
            <a:pPr algn="ctr">
              <a:defRPr/>
            </a:pPr>
            <a:r>
              <a:rPr lang="fr-FR" sz="1200">
                <a:latin typeface="Montserrat"/>
                <a:ea typeface="Arial Unicode MS"/>
                <a:cs typeface="Arial Unicode MS"/>
              </a:rPr>
              <a:t>u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ncertain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and 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general</a:t>
            </a:r>
            <a:r>
              <a:rPr lang="fr-FR" sz="1200">
                <a:latin typeface="Montserrat"/>
                <a:ea typeface="Arial Unicode MS"/>
                <a:cs typeface="Arial Unicode MS"/>
              </a:rPr>
              <a:t> conclusions</a:t>
            </a:r>
            <a:endParaRPr lang="fr-FR" sz="1200"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21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60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55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7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63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7945179" name="Google Shape;120;p18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b" anchorCtr="0">
            <a:noAutofit/>
          </a:bodyPr>
          <a:lstStyle/>
          <a:p>
            <a:pPr lvl="0">
              <a:defRPr/>
            </a:pPr>
            <a:r>
              <a:rPr lang="en" sz="2400"/>
              <a:t>Example scenario</a:t>
            </a:r>
            <a:endParaRPr sz="2400"/>
          </a:p>
        </p:txBody>
      </p:sp>
      <p:sp>
        <p:nvSpPr>
          <p:cNvPr id="625096247" name="Google Shape;122;p18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2" tIns="91422" rIns="91422" bIns="91422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7B3A1E92-54FF-458C-47E2-FBC9DAC503DF}" type="slidenum">
              <a:rPr lang="en"/>
              <a:t/>
            </a:fld>
            <a:endParaRPr/>
          </a:p>
        </p:txBody>
      </p:sp>
      <p:pic>
        <p:nvPicPr>
          <p:cNvPr id="129128844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72178" y="3093355"/>
            <a:ext cx="2910952" cy="1615896"/>
          </a:xfrm>
          <a:prstGeom prst="rect">
            <a:avLst/>
          </a:prstGeom>
        </p:spPr>
      </p:pic>
      <p:pic>
        <p:nvPicPr>
          <p:cNvPr id="17231356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221970" y="1248513"/>
            <a:ext cx="2011368" cy="1510111"/>
          </a:xfrm>
          <a:prstGeom prst="rect">
            <a:avLst/>
          </a:prstGeom>
        </p:spPr>
      </p:pic>
      <p:grpSp>
        <p:nvGrpSpPr>
          <p:cNvPr id="1148938950" name=""/>
          <p:cNvGrpSpPr/>
          <p:nvPr/>
        </p:nvGrpSpPr>
        <p:grpSpPr bwMode="auto">
          <a:xfrm>
            <a:off x="4324442" y="1145493"/>
            <a:ext cx="4128354" cy="2707579"/>
            <a:chOff x="0" y="0"/>
            <a:chExt cx="4128354" cy="2707579"/>
          </a:xfrm>
        </p:grpSpPr>
        <p:pic>
          <p:nvPicPr>
            <p:cNvPr id="836868664" name=""/>
            <p:cNvPicPr>
              <a:picLocks noChangeAspect="1"/>
            </p:cNvPicPr>
            <p:nvPr/>
          </p:nvPicPr>
          <p:blipFill>
            <a:blip r:embed="rId5"/>
            <a:srcRect l="37366" t="0" r="0" b="43147"/>
            <a:stretch/>
          </p:blipFill>
          <p:spPr bwMode="auto">
            <a:xfrm flipH="0" flipV="0">
              <a:off x="0" y="0"/>
              <a:ext cx="4128354" cy="2707579"/>
            </a:xfrm>
            <a:prstGeom prst="rect">
              <a:avLst/>
            </a:prstGeom>
          </p:spPr>
        </p:pic>
        <p:sp>
          <p:nvSpPr>
            <p:cNvPr id="254353762" name=""/>
            <p:cNvSpPr/>
            <p:nvPr/>
          </p:nvSpPr>
          <p:spPr bwMode="auto">
            <a:xfrm flipH="0" flipV="0">
              <a:off x="804802" y="1410376"/>
              <a:ext cx="2587622" cy="619122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9052785" name="TextBox 15"/>
          <p:cNvSpPr txBox="1"/>
          <p:nvPr/>
        </p:nvSpPr>
        <p:spPr bwMode="auto">
          <a:xfrm flipH="0" flipV="0">
            <a:off x="3477213" y="4264461"/>
            <a:ext cx="5209392" cy="50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900" b="0" i="0">
                <a:solidFill>
                  <a:schemeClr val="tx1"/>
                </a:solidFill>
                <a:latin typeface="Montserrat"/>
              </a:rPr>
              <a:t>Morokuma et al. 20</a:t>
            </a:r>
            <a:r>
              <a:rPr lang="en-US" sz="900" b="0" i="0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17. </a:t>
            </a:r>
            <a:r>
              <a:rPr sz="900" b="0" i="1" u="none">
                <a:solidFill>
                  <a:schemeClr val="tx1"/>
                </a:solidFill>
                <a:latin typeface="Montserrat"/>
                <a:ea typeface="Montserrat"/>
                <a:cs typeface="Montserrat"/>
              </a:rPr>
              <a:t>Planarian regeneration in space: Persistent anatomical, behavioral, and bacteriological changes induced by space travel</a:t>
            </a:r>
            <a:r>
              <a:rPr lang="en-US" sz="900" b="0" i="1">
                <a:solidFill>
                  <a:schemeClr val="tx1"/>
                </a:solidFill>
                <a:latin typeface="Montserrat"/>
              </a:rPr>
              <a:t>. </a:t>
            </a:r>
            <a:r>
              <a:rPr lang="en-US" sz="900" b="0" i="0">
                <a:solidFill>
                  <a:schemeClr val="tx1"/>
                </a:solidFill>
                <a:latin typeface="Montserrat"/>
              </a:rPr>
              <a:t>Regeneration (</a:t>
            </a:r>
            <a:r>
              <a:rPr lang="en-US" sz="900" b="0" i="0" u="sng" strike="noStrike" cap="none" spc="0">
                <a:solidFill>
                  <a:schemeClr val="tx1"/>
                </a:solidFill>
                <a:latin typeface="Montserrat"/>
                <a:ea typeface="Montserrat"/>
                <a:cs typeface="Montserrat"/>
                <a:hlinkClick r:id="rId6" tooltip="https://doi.org/10.1002/reg2.79"/>
              </a:rPr>
              <a:t>doi:10.1002/reg2.79</a:t>
            </a:r>
            <a:r>
              <a:rPr lang="en-US" sz="900" b="0" i="0">
                <a:solidFill>
                  <a:schemeClr val="tx1"/>
                </a:solidFill>
                <a:latin typeface="Montserrat"/>
              </a:rPr>
              <a:t>)</a:t>
            </a:r>
            <a:r>
              <a:rPr lang="en-US" sz="900" b="0" i="1">
                <a:solidFill>
                  <a:schemeClr val="tx1"/>
                </a:solidFill>
                <a:latin typeface="Montserrat"/>
              </a:rPr>
              <a:t> </a:t>
            </a:r>
            <a:endParaRPr sz="900" b="0" i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9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5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0925242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74470147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5B1B40EF-38BE-8343-B9F3-1E05D451363E}" type="slidenum">
              <a:rPr lang="en"/>
              <a:t/>
            </a:fld>
            <a:endParaRPr lang="en"/>
          </a:p>
        </p:txBody>
      </p:sp>
      <p:sp>
        <p:nvSpPr>
          <p:cNvPr id="1220854596" name="Google Shape;87;p14"/>
          <p:cNvSpPr txBox="1"/>
          <p:nvPr/>
        </p:nvSpPr>
        <p:spPr bwMode="auto">
          <a:xfrm flipH="0" flipV="0">
            <a:off x="1143100" y="1203597"/>
            <a:ext cx="4653032" cy="30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r>
              <a:rPr lang="en-US" sz="1400" b="1"/>
              <a:t>Scenario A (the </a:t>
            </a:r>
            <a:r>
              <a:rPr lang="en-US" sz="1400" b="1">
                <a:solidFill>
                  <a:schemeClr val="accent1"/>
                </a:solidFill>
              </a:rPr>
              <a:t>paired two-sample</a:t>
            </a:r>
            <a:r>
              <a:rPr lang="en-US" sz="1400" b="1"/>
              <a:t> case)</a:t>
            </a:r>
            <a:endParaRPr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 b="1"/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 b="1"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Montserrat"/>
              <a:buNone/>
              <a:defRPr/>
            </a:pPr>
            <a:r>
              <a:rPr lang="en-US" sz="1200"/>
              <a:t>Prior to being sent on the ISS, the 17 </a:t>
            </a:r>
            <a:r>
              <a:rPr lang="en-US" sz="1200"/>
              <a:t>planarians have been measured</a:t>
            </a:r>
            <a:r>
              <a:rPr lang="en-US" sz="1200"/>
              <a:t>. Biologists wonder whether they have grown or </a:t>
            </a:r>
            <a:r>
              <a:rPr lang="en-US" sz="1200"/>
              <a:t>shrinked</a:t>
            </a:r>
            <a:r>
              <a:rPr lang="en-US" sz="1200"/>
              <a:t> during their space journey. </a:t>
            </a:r>
            <a:endParaRPr/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200" b="1"/>
              <a:t>Trick:</a:t>
            </a:r>
            <a:r>
              <a:rPr lang="en-US" sz="1200"/>
              <a:t> we work 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m:rPr/>
                        <a:rPr lang="en-US" sz="1400" b="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b="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1200"/>
              <a:t>, the </a:t>
            </a:r>
            <a:r>
              <a:rPr lang="en-US" sz="1200" b="1"/>
              <a:t>paired</a:t>
            </a:r>
            <a:r>
              <a:rPr lang="en-US" sz="1200"/>
              <a:t> difference between the two sets of data (the first and second length measurements), i.e. the </a:t>
            </a:r>
            <a:r>
              <a:rPr lang="en-US" sz="1200" i="1"/>
              <a:t>amount of growth</a:t>
            </a:r>
            <a:r>
              <a:rPr lang="en-US" sz="1200"/>
              <a:t>.</a:t>
            </a:r>
            <a:endParaRPr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200"/>
              <a:t>We assume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 ~ 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𝒩</m:t>
                      </m:r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>
                          <m:nor m:val="on"/>
                        </m:rPr>
                        <a:rPr lang="en-US" sz="14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e>
                        <m:sup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</mc:Choice>
              <mc:Fallback/>
            </mc:AlternateContent>
            <a:endParaRPr lang="en-US" sz="140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en-US" sz="1200" i="1"/>
          </a:p>
        </p:txBody>
      </p:sp>
      <p:cxnSp>
        <p:nvCxnSpPr>
          <p:cNvPr id="1949871855" name="Straight Arrow Connector 9"/>
          <p:cNvCxnSpPr>
            <a:cxnSpLocks/>
          </p:cNvCxnSpPr>
          <p:nvPr/>
        </p:nvCxnSpPr>
        <p:spPr bwMode="auto">
          <a:xfrm>
            <a:off x="6444207" y="2499741"/>
            <a:ext cx="122413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5566973" name="Straight Arrow Connector 10"/>
          <p:cNvCxnSpPr>
            <a:cxnSpLocks/>
          </p:cNvCxnSpPr>
          <p:nvPr/>
        </p:nvCxnSpPr>
        <p:spPr bwMode="auto">
          <a:xfrm>
            <a:off x="6444207" y="3488736"/>
            <a:ext cx="1584174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8128" name="Straight Arrow Connector 11"/>
          <p:cNvCxnSpPr>
            <a:cxnSpLocks/>
          </p:cNvCxnSpPr>
          <p:nvPr/>
        </p:nvCxnSpPr>
        <p:spPr bwMode="auto">
          <a:xfrm>
            <a:off x="7668343" y="2499741"/>
            <a:ext cx="360039" cy="0"/>
          </a:xfrm>
          <a:prstGeom prst="straightConnector1">
            <a:avLst/>
          </a:prstGeom>
          <a:ln w="19050">
            <a:solidFill>
              <a:schemeClr val="accent3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187141" name="Google Shape;87;p14"/>
          <p:cNvSpPr txBox="1"/>
          <p:nvPr/>
        </p:nvSpPr>
        <p:spPr bwMode="auto">
          <a:xfrm>
            <a:off x="7524327" y="2498917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01361645" name="Google Shape;87;p14"/>
          <p:cNvSpPr txBox="1"/>
          <p:nvPr/>
        </p:nvSpPr>
        <p:spPr bwMode="auto">
          <a:xfrm>
            <a:off x="6912259" y="3075805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14585054" name="Google Shape;87;p14"/>
          <p:cNvSpPr txBox="1"/>
          <p:nvPr/>
        </p:nvSpPr>
        <p:spPr bwMode="auto">
          <a:xfrm>
            <a:off x="6732239" y="2507899"/>
            <a:ext cx="648072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400" i="1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132568970" name="Oval 1"/>
          <p:cNvSpPr/>
          <p:nvPr/>
        </p:nvSpPr>
        <p:spPr bwMode="auto">
          <a:xfrm>
            <a:off x="818928" y="1912915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1</a:t>
            </a:r>
            <a:endParaRPr lang="fr-FR" b="1">
              <a:latin typeface="Montserrat"/>
            </a:endParaRPr>
          </a:p>
        </p:txBody>
      </p:sp>
      <p:sp>
        <p:nvSpPr>
          <p:cNvPr id="1542970535" name="Oval 15"/>
          <p:cNvSpPr/>
          <p:nvPr/>
        </p:nvSpPr>
        <p:spPr bwMode="auto">
          <a:xfrm>
            <a:off x="827582" y="313346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2</a:t>
            </a:r>
            <a:endParaRPr/>
          </a:p>
        </p:txBody>
      </p:sp>
      <p:sp>
        <p:nvSpPr>
          <p:cNvPr id="1043886461" name="Rectangle 16"/>
          <p:cNvSpPr/>
          <p:nvPr/>
        </p:nvSpPr>
        <p:spPr bwMode="auto">
          <a:xfrm>
            <a:off x="352418" y="2225655"/>
            <a:ext cx="843498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data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collection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704524616" name="Rectangle 17"/>
          <p:cNvSpPr/>
          <p:nvPr/>
        </p:nvSpPr>
        <p:spPr bwMode="auto">
          <a:xfrm>
            <a:off x="347609" y="3458693"/>
            <a:ext cx="848308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050" i="1">
                <a:solidFill>
                  <a:schemeClr val="accent3"/>
                </a:solidFill>
                <a:latin typeface="Montserrat"/>
              </a:rPr>
              <a:t>tatistical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model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149133753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13038" y="1829403"/>
            <a:ext cx="1255303" cy="553284"/>
          </a:xfrm>
          <a:prstGeom prst="rect">
            <a:avLst/>
          </a:prstGeom>
        </p:spPr>
      </p:pic>
      <p:pic>
        <p:nvPicPr>
          <p:cNvPr id="8724831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28622" y="3599541"/>
            <a:ext cx="1599759" cy="55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568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886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97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5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507892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107774481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0676798-5B24-E764-27E3-166AA8A6DE41}" type="slidenum">
              <a:rPr lang="en"/>
              <a:t/>
            </a:fld>
            <a:endParaRPr lang="en"/>
          </a:p>
        </p:txBody>
      </p:sp>
      <p:sp>
        <p:nvSpPr>
          <p:cNvPr id="783962944" name="Google Shape;87;p14"/>
          <p:cNvSpPr txBox="1"/>
          <p:nvPr/>
        </p:nvSpPr>
        <p:spPr bwMode="auto">
          <a:xfrm flipH="0" flipV="0">
            <a:off x="1143100" y="1279192"/>
            <a:ext cx="7605360" cy="63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400"/>
              <a:t>The null hypothesis is that the worms have neither grown nor shrank on average:</a:t>
            </a:r>
            <a:endParaRPr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: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/>
                        <a:rPr lang="en-US" sz="16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</mc:Choice>
              <mc:Fallback/>
            </mc:AlternateContent>
            <a:r>
              <a:rPr lang="en-US" sz="1400"/>
              <a:t> </a:t>
            </a:r>
            <a:endParaRPr/>
          </a:p>
        </p:txBody>
      </p:sp>
      <p:sp>
        <p:nvSpPr>
          <p:cNvPr id="1069143435" name="Oval 15"/>
          <p:cNvSpPr/>
          <p:nvPr/>
        </p:nvSpPr>
        <p:spPr bwMode="auto">
          <a:xfrm>
            <a:off x="827583" y="134761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3</a:t>
            </a:r>
            <a:endParaRPr/>
          </a:p>
        </p:txBody>
      </p:sp>
      <p:sp>
        <p:nvSpPr>
          <p:cNvPr id="652685693" name="Oval 19"/>
          <p:cNvSpPr/>
          <p:nvPr/>
        </p:nvSpPr>
        <p:spPr bwMode="auto">
          <a:xfrm>
            <a:off x="827582" y="2964337"/>
            <a:ext cx="288031" cy="288031"/>
          </a:xfrm>
          <a:prstGeom prst="ellipse">
            <a:avLst/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solidFill>
                  <a:schemeClr val="bg1"/>
                </a:solidFill>
                <a:latin typeface="Montserrat"/>
              </a:rPr>
              <a:t>4</a:t>
            </a:r>
            <a:endParaRPr/>
          </a:p>
        </p:txBody>
      </p:sp>
      <p:sp>
        <p:nvSpPr>
          <p:cNvPr id="189094693" name="Rectangle 7"/>
          <p:cNvSpPr/>
          <p:nvPr/>
        </p:nvSpPr>
        <p:spPr bwMode="auto">
          <a:xfrm>
            <a:off x="281493" y="1707652"/>
            <a:ext cx="922046" cy="415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null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hypothesis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2030064306" name="Rectangle 8"/>
          <p:cNvSpPr/>
          <p:nvPr/>
        </p:nvSpPr>
        <p:spPr bwMode="auto">
          <a:xfrm flipH="0" flipV="0">
            <a:off x="167855" y="3275229"/>
            <a:ext cx="1053681" cy="891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t</a:t>
            </a:r>
            <a:r>
              <a:rPr lang="en-US" sz="1050" i="1">
                <a:solidFill>
                  <a:schemeClr val="accent3"/>
                </a:solidFill>
                <a:latin typeface="Montserrat"/>
              </a:rPr>
              <a:t>est</a:t>
            </a:r>
            <a:br>
              <a:rPr lang="en-US" sz="1050" i="1">
                <a:solidFill>
                  <a:schemeClr val="accent3"/>
                </a:solidFill>
                <a:latin typeface="Montserrat"/>
              </a:rPr>
            </a:br>
            <a:r>
              <a:rPr lang="en-US" sz="1050" i="1">
                <a:solidFill>
                  <a:schemeClr val="accent3"/>
                </a:solidFill>
                <a:latin typeface="Montserrat"/>
              </a:rPr>
              <a:t>statistic with calculable sampling distribution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40862028" name="Google Shape;87;p14"/>
          <p:cNvSpPr txBox="1"/>
          <p:nvPr/>
        </p:nvSpPr>
        <p:spPr bwMode="auto">
          <a:xfrm flipH="0" flipV="0">
            <a:off x="1115614" y="2613652"/>
            <a:ext cx="7605360" cy="184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sz="1400"/>
              <a:t>When we constructed confidence intervals, we have already shown that:</a:t>
            </a:r>
            <a:endParaRPr/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/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acc>
                          <m:r>
                            <m:rPr/>
                            <a:rPr lang="en-US" sz="1600" b="1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m:rPr/>
                            <a:rPr lang="en-US" sz="1600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m:rPr/>
                        <a:rPr lang="en-US" sz="1600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m:rPr/>
                        <a:rPr lang="en-US" sz="1600" i="1">
                          <a:latin typeface="Cambria Math"/>
                        </a:rPr>
                        <m:t>~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600" b="0" i="1">
                              <a:latin typeface="Cambria Math"/>
                            </a:rPr>
                            <m:t> 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m:rPr/>
                            <a:rPr lang="en-US" sz="1600" i="1">
                              <a:latin typeface="Cambria Math"/>
                            </a:rPr>
                            <m:t>𝑛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−</m:t>
                          </m:r>
                          <m:r>
                            <m:rPr/>
                            <a:rPr lang="en-US" sz="16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 sz="160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spcBef>
                <a:spcPts val="0"/>
              </a:spcBef>
              <a:buFont typeface="Montserrat"/>
              <a:buNone/>
              <a:defRPr/>
            </a:pPr>
            <a:endParaRPr lang="en-US" sz="120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sz="1400"/>
              <a:t>Therefore, under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r>
              <a:rPr lang="en-US" sz="1400"/>
              <a:t>, the quantity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f>
                        <m:fPr>
                          <m:ctrlPr>
                            <a:rPr lang="en-US" sz="1600" i="1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/>
                                    <a:rPr lang="en-US" sz="16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/>
                                    <a:rPr lang="en-US" sz="16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radPr>
                            <m:deg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/>
                              </m:r>
                            </m:deg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</mc:Choice>
              <mc:Fallback/>
            </mc:AlternateContent>
            <a:r>
              <a:rPr lang="en-US" sz="1600"/>
              <a:t> </a:t>
            </a:r>
            <a:r>
              <a:rPr lang="en-US" sz="1400"/>
              <a:t>is a test statistic whose sampling distribution is known: it is the t-distribution with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latin typeface="Cambria Math"/>
                        </a:rPr>
                        <m:t>𝑛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−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1</m:t>
                      </m:r>
                      <m:r>
                        <m:rPr/>
                        <a:rPr lang="en-US" sz="1400" i="1">
                          <a:latin typeface="Cambria Math"/>
                        </a:rPr>
                        <m:t> </m:t>
                      </m:r>
                    </m:oMath>
                  </m:oMathPara>
                </a14:m>
              </mc:Choice>
              <mc:Fallback/>
            </mc:AlternateContent>
            <a:r>
              <a:rPr lang="en-US" sz="1400"/>
              <a:t> </a:t>
            </a:r>
            <a:r>
              <a:rPr lang="en-US" sz="1400" i="1"/>
              <a:t>degrees of freedom</a:t>
            </a:r>
            <a:r>
              <a:rPr lang="en-US" sz="1400"/>
              <a:t>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962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685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006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86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436808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Example</a:t>
            </a:r>
            <a:r>
              <a:rPr lang="fr-FR" sz="2400"/>
              <a:t>: </a:t>
            </a:r>
            <a:r>
              <a:rPr lang="fr-FR" sz="2400"/>
              <a:t>mean</a:t>
            </a:r>
            <a:r>
              <a:rPr lang="fr-FR" sz="2400"/>
              <a:t> of the normal distribution</a:t>
            </a:r>
            <a:endParaRPr lang="fr-FR" sz="2400"/>
          </a:p>
        </p:txBody>
      </p:sp>
      <p:sp>
        <p:nvSpPr>
          <p:cNvPr id="168218462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171309F-EB36-6812-51C1-D66FED41CD6F}" type="slidenum">
              <a:rPr lang="en"/>
              <a:t/>
            </a:fld>
            <a:endParaRPr lang="en"/>
          </a:p>
        </p:txBody>
      </p:sp>
      <p:sp>
        <p:nvSpPr>
          <p:cNvPr id="1871601258" name="Oval 15"/>
          <p:cNvSpPr/>
          <p:nvPr/>
        </p:nvSpPr>
        <p:spPr bwMode="auto">
          <a:xfrm>
            <a:off x="467543" y="1347613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5</a:t>
            </a:r>
            <a:endParaRPr lang="fr-FR" b="1">
              <a:latin typeface="Montserrat"/>
            </a:endParaRPr>
          </a:p>
        </p:txBody>
      </p:sp>
      <p:pic>
        <p:nvPicPr>
          <p:cNvPr id="439542872" name="Picture 3" descr="Z:\media\truecrypt1\pro\teaching\2020_EcoleDoctorale_Stats\logo_R.png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115615" y="1203597"/>
            <a:ext cx="864095" cy="669673"/>
          </a:xfrm>
          <a:prstGeom prst="rect">
            <a:avLst/>
          </a:prstGeom>
          <a:noFill/>
        </p:spPr>
      </p:pic>
      <p:pic>
        <p:nvPicPr>
          <p:cNvPr id="1716349225" name="Picture 1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2762613" y="1204074"/>
            <a:ext cx="3618774" cy="27140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88467693" name="Google Shape;120;p18"/>
          <p:cNvSpPr txBox="1"/>
          <p:nvPr/>
        </p:nvSpPr>
        <p:spPr bwMode="auto">
          <a:xfrm>
            <a:off x="2762613" y="4012384"/>
            <a:ext cx="3969626" cy="50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𝑎𝑏𝑠</m:t>
                          </m:r>
                          <m:d>
                            <m:dPr>
                              <m:ctrlP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≥</m:t>
                          </m:r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2.43 </m:t>
                          </m:r>
                        </m:e>
                        <m:e>
                          <m:r>
                            <m:rPr/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m:rPr/>
                                <a:rPr lang="en-US" sz="14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=0</m:t>
                          </m:r>
                        </m:e>
                      </m:d>
                      <m:r>
                        <m:rPr/>
                        <a:rPr lang="en-US" sz="1200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=0.027</m:t>
                      </m:r>
                    </m:oMath>
                  </m:oMathPara>
                </a14:m>
              </mc:Choice>
              <mc:Fallback/>
            </mc:AlternateContent>
            <a:endParaRPr lang="en-US" sz="140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34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467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30289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Significance</a:t>
            </a:r>
            <a:r>
              <a:rPr lang="fr-FR" sz="2400"/>
              <a:t> </a:t>
            </a:r>
            <a:r>
              <a:rPr lang="fr-FR" sz="2400"/>
              <a:t>testing</a:t>
            </a:r>
            <a:endParaRPr lang="fr-FR" sz="2400"/>
          </a:p>
        </p:txBody>
      </p:sp>
      <p:sp>
        <p:nvSpPr>
          <p:cNvPr id="861330334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A4428D83-A9BB-B7E0-8A67-795D81E94203}" type="slidenum">
              <a:rPr lang="en"/>
              <a:t/>
            </a:fld>
            <a:endParaRPr lang="en"/>
          </a:p>
        </p:txBody>
      </p:sp>
      <p:sp>
        <p:nvSpPr>
          <p:cNvPr id="487431625" name="Rectangle 8"/>
          <p:cNvSpPr/>
          <p:nvPr/>
        </p:nvSpPr>
        <p:spPr bwMode="auto">
          <a:xfrm>
            <a:off x="971598" y="1211872"/>
            <a:ext cx="7776864" cy="3038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It appears that the probability of observing data as extreme as ours under the null hypothesis is quite small (2.7%). So small that we might be tempted to rule out the null hypothesis as a plausible source of data.</a:t>
            </a:r>
            <a:endParaRPr/>
          </a:p>
          <a:p>
            <a:pPr>
              <a:lnSpc>
                <a:spcPct val="150000"/>
              </a:lnSpc>
              <a:defRPr/>
            </a:pPr>
            <a:endParaRPr lang="en-US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>
                <a:solidFill>
                  <a:schemeClr val="accent3"/>
                </a:solidFill>
                <a:latin typeface="Montserrat"/>
              </a:rPr>
              <a:t>One further (but optional) step is to use a </a:t>
            </a:r>
            <a:r>
              <a:rPr lang="en-US" b="1">
                <a:solidFill>
                  <a:schemeClr val="accent1"/>
                </a:solidFill>
                <a:latin typeface="Montserrat"/>
              </a:rPr>
              <a:t>significance level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1" i="1">
                          <a:solidFill>
                            <a:schemeClr val="accent1"/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</mc:Choice>
              <mc:Fallback/>
            </mc:AlternateContent>
            <a:r>
              <a:rPr lang="en-US" b="1">
                <a:solidFill>
                  <a:schemeClr val="accent1"/>
                </a:solidFill>
                <a:latin typeface="Montserrat"/>
              </a:rPr>
              <a:t> </a:t>
            </a:r>
            <a:r>
              <a:rPr lang="en-US">
                <a:solidFill>
                  <a:schemeClr val="accent3"/>
                </a:solidFill>
                <a:latin typeface="Montserrat"/>
              </a:rPr>
              <a:t>(chosen before data collection!) as a criteria to decide whether or not we have sufficient evidence against the null hypothesis:</a:t>
            </a:r>
            <a:endParaRPr/>
          </a:p>
          <a:p>
            <a:pPr lvl="2">
              <a:lnSpc>
                <a:spcPct val="150000"/>
              </a:lnSpc>
              <a:defRPr/>
            </a:pPr>
            <a:r>
              <a:rPr lang="en-US" b="0">
                <a:solidFill>
                  <a:schemeClr val="tx1">
                    <a:lumMod val="50000"/>
                  </a:schemeClr>
                </a:solidFill>
                <a:ea typeface="Cambria Math"/>
              </a:rPr>
              <a:t>			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r>
                        <m:rPr/>
                        <a:rPr lang="en-US" b="0" i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: we reject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			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𝑝</m:t>
                      </m:r>
                      <m:r>
                        <m:rPr/>
                        <a:rPr lang="en-US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/>
                        <a:rPr lang="en-US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</mc:Choice>
              <mc:Fallback/>
            </mc:AlternateContent>
            <a:r>
              <a:rPr lang="en-US">
                <a:solidFill>
                  <a:schemeClr val="accent3"/>
                </a:solidFill>
                <a:latin typeface="Montserrat"/>
              </a:rPr>
              <a:t> : we </a:t>
            </a:r>
            <a:r>
              <a:rPr lang="en-US">
                <a:solidFill>
                  <a:schemeClr val="accent3"/>
                </a:solidFill>
                <a:latin typeface="Montserrat"/>
              </a:rPr>
              <a:t>do not reject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m:rPr/>
                            <a:rPr lang="en-US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lang="en-US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004563017" name="Oval 9"/>
          <p:cNvSpPr/>
          <p:nvPr/>
        </p:nvSpPr>
        <p:spPr bwMode="auto">
          <a:xfrm>
            <a:off x="683566" y="2585444"/>
            <a:ext cx="288031" cy="28803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b="1">
                <a:latin typeface="Montserrat"/>
              </a:rPr>
              <a:t>6</a:t>
            </a:r>
            <a:endParaRPr lang="fr-FR" b="1">
              <a:latin typeface="Montserrat"/>
            </a:endParaRPr>
          </a:p>
        </p:txBody>
      </p:sp>
      <p:sp>
        <p:nvSpPr>
          <p:cNvPr id="1721435566" name="Rectangle 5"/>
          <p:cNvSpPr/>
          <p:nvPr/>
        </p:nvSpPr>
        <p:spPr bwMode="auto">
          <a:xfrm>
            <a:off x="266779" y="2931788"/>
            <a:ext cx="748922" cy="253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050" i="1">
                <a:solidFill>
                  <a:schemeClr val="accent3"/>
                </a:solidFill>
                <a:latin typeface="Montserrat"/>
              </a:rPr>
              <a:t>decision</a:t>
            </a:r>
            <a:endParaRPr lang="en-US" sz="1050" i="1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6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316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4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7114959" name=""/>
          <p:cNvSpPr/>
          <p:nvPr/>
        </p:nvSpPr>
        <p:spPr bwMode="auto">
          <a:xfrm flipH="0" flipV="0">
            <a:off x="3441078" y="1639736"/>
            <a:ext cx="2516605" cy="273718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36017038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A glaring gap</a:t>
            </a:r>
            <a:endParaRPr lang="fr-FR"/>
          </a:p>
        </p:txBody>
      </p:sp>
      <p:sp>
        <p:nvSpPr>
          <p:cNvPr id="173161257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8CADF1F6-2931-7C33-B93E-8979FBE96DB6}" type="slidenum">
              <a:rPr lang="en"/>
              <a:t/>
            </a:fld>
            <a:endParaRPr lang="en"/>
          </a:p>
        </p:txBody>
      </p:sp>
      <p:sp>
        <p:nvSpPr>
          <p:cNvPr id="1262569047" name="Google Shape;120;p18"/>
          <p:cNvSpPr txBox="1"/>
          <p:nvPr/>
        </p:nvSpPr>
        <p:spPr bwMode="auto">
          <a:xfrm flipH="0" flipV="0">
            <a:off x="6206488" y="1734838"/>
            <a:ext cx="2263173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What frequentist NHST gives us:</a:t>
            </a:r>
            <a:endParaRPr sz="3600" b="1"/>
          </a:p>
        </p:txBody>
      </p:sp>
      <p:sp>
        <p:nvSpPr>
          <p:cNvPr id="527041699" name=""/>
          <p:cNvSpPr txBox="1"/>
          <p:nvPr/>
        </p:nvSpPr>
        <p:spPr bwMode="auto">
          <a:xfrm flipH="0" flipV="0">
            <a:off x="6417858" y="2571750"/>
            <a:ext cx="1840431" cy="45755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≥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:</m:t>
                          </m:r>
                          <m:r>
                            <m:rPr/>
                            <a:rPr lang="en-US" sz="16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  <p:sp>
        <p:nvSpPr>
          <p:cNvPr id="721714735" name=""/>
          <p:cNvSpPr txBox="1"/>
          <p:nvPr/>
        </p:nvSpPr>
        <p:spPr bwMode="auto">
          <a:xfrm flipH="0" flipV="0">
            <a:off x="538222" y="2373312"/>
            <a:ext cx="2730189" cy="80575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00000"/>
              </a:lnSpc>
              <a:defRPr/>
            </a:pPr>
            <a:r>
              <a:rPr>
                <a:latin typeface="Montserrat"/>
                <a:ea typeface="Montserrat"/>
                <a:cs typeface="Montserrat"/>
              </a:rPr>
              <a:t>most plausible values of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</mc:Choice>
              <mc:Fallback/>
            </mc:AlternateContent>
            <a:r>
              <a:rPr>
                <a:latin typeface="Montserrat"/>
                <a:ea typeface="Montserrat"/>
                <a:cs typeface="Montserrat"/>
              </a:rPr>
              <a:t> given the data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</m:oMath>
                  </m:oMathPara>
                </a14:m>
              </mc:Choice>
              <mc:Fallback/>
            </mc:AlternateContent>
            <a:endParaRPr lang="en-US" sz="1600" b="0" i="1">
              <a:solidFill>
                <a:schemeClr val="tx1">
                  <a:lumMod val="50000"/>
                </a:schemeClr>
              </a:solidFill>
              <a:latin typeface="Cambria Math"/>
              <a:ea typeface="Cambria Math"/>
              <a:cs typeface="Cambria Math"/>
            </a:endParaRPr>
          </a:p>
          <a:p>
            <a:pPr algn="ctr">
              <a:lnSpc>
                <a:spcPct val="10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a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4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600" b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51765101" name=""/>
          <p:cNvSpPr txBox="1"/>
          <p:nvPr/>
        </p:nvSpPr>
        <p:spPr bwMode="auto">
          <a:xfrm flipH="0" flipV="0">
            <a:off x="3839461" y="2571750"/>
            <a:ext cx="1842952" cy="51801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 lang="en-US" sz="16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Y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≥</m:t>
                          </m:r>
                          <m:r>
                            <m:rPr/>
                            <a:rPr lang="en-US" sz="16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6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range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  <p:sp>
        <p:nvSpPr>
          <p:cNvPr id="44080759" name="Google Shape;120;p18"/>
          <p:cNvSpPr txBox="1"/>
          <p:nvPr/>
        </p:nvSpPr>
        <p:spPr bwMode="auto">
          <a:xfrm flipH="0" flipV="0">
            <a:off x="928337" y="1734838"/>
            <a:ext cx="1929799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What we intuitively desire:</a:t>
            </a:r>
            <a:endParaRPr sz="3600" b="1"/>
          </a:p>
        </p:txBody>
      </p:sp>
      <p:sp>
        <p:nvSpPr>
          <p:cNvPr id="978653111" name="Google Shape;120;p18"/>
          <p:cNvSpPr txBox="1"/>
          <p:nvPr/>
        </p:nvSpPr>
        <p:spPr bwMode="auto">
          <a:xfrm flipH="0" flipV="0">
            <a:off x="538222" y="3371408"/>
            <a:ext cx="2710029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marR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/>
            </a:pPr>
            <a:r>
              <a:rPr lang="en-US" sz="1200" b="0"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/>
              <a:t> offered by </a:t>
            </a:r>
            <a:r>
              <a:rPr lang="en-US" sz="1200" b="1"/>
              <a:t>Bayesian statist</a:t>
            </a:r>
            <a:r>
              <a:rPr lang="en-US" sz="1200" b="1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ics</a:t>
            </a:r>
            <a:r>
              <a:rPr lang="en-US" sz="12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, using the Bayes law:</a:t>
            </a:r>
            <a:endParaRPr lang="en-US" sz="1200" b="1" i="0" u="none" strike="noStrike" cap="none" spc="0">
              <a:solidFill>
                <a:schemeClr val="dk1"/>
              </a:solidFill>
              <a:latin typeface="Montserrat"/>
              <a:cs typeface="Montserrat"/>
            </a:endParaRPr>
          </a:p>
        </p:txBody>
      </p:sp>
      <p:grpSp>
        <p:nvGrpSpPr>
          <p:cNvPr id="638065874" name=""/>
          <p:cNvGrpSpPr/>
          <p:nvPr/>
        </p:nvGrpSpPr>
        <p:grpSpPr bwMode="auto">
          <a:xfrm>
            <a:off x="6301737" y="3117331"/>
            <a:ext cx="2374099" cy="1419291"/>
            <a:chOff x="0" y="0"/>
            <a:chExt cx="2374099" cy="1419291"/>
          </a:xfrm>
        </p:grpSpPr>
        <p:sp>
          <p:nvSpPr>
            <p:cNvPr id="2052768912" name="Google Shape;120;p18"/>
            <p:cNvSpPr txBox="1"/>
            <p:nvPr/>
          </p:nvSpPr>
          <p:spPr bwMode="auto">
            <a:xfrm flipH="0" flipV="0">
              <a:off x="253998" y="0"/>
              <a:ext cx="2120100" cy="141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2" tIns="91422" rIns="91422" bIns="91422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R="0" lvl="1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R="0" lvl="2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R="0" lvl="3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R="0" lvl="4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R="0" lvl="5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R="0" lvl="6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R="0" lvl="7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R="0" lvl="8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Montserrat"/>
                <a:buNone/>
                <a:defRPr sz="30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algn="l">
                <a:lnSpc>
                  <a:spcPct val="114999"/>
                </a:lnSpc>
                <a:spcBef>
                  <a:spcPts val="863"/>
                </a:spcBef>
                <a:spcAft>
                  <a:spcPts val="0"/>
                </a:spcAft>
                <a:defRPr/>
              </a:pPr>
              <a:r>
                <a:rPr lang="en-US" sz="1200" b="0" i="0" u="none" strike="noStrike" cap="none" spc="0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rPr>
                <a:t>Tests a hypothesis that we are not interested in</a:t>
              </a:r>
              <a:endParaRPr sz="1200" b="0" i="0" u="none" strike="noStrike" cap="none" spc="0">
                <a:solidFill>
                  <a:schemeClr val="dk1"/>
                </a:solidFill>
                <a:latin typeface="Times New Roman"/>
                <a:cs typeface="Times New Roman"/>
              </a:endParaRPr>
            </a:p>
            <a:p>
              <a:pPr algn="l">
                <a:lnSpc>
                  <a:spcPct val="114999"/>
                </a:lnSpc>
                <a:spcBef>
                  <a:spcPts val="863"/>
                </a:spcBef>
                <a:spcAft>
                  <a:spcPts val="0"/>
                </a:spcAft>
                <a:defRPr/>
              </a:pPr>
              <a:r>
                <a:rPr lang="en-US" sz="1200" b="0" i="0" u="none" strike="noStrike" cap="none" spc="0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rPr>
                <a:t>Based on data we have not actually observed</a:t>
              </a:r>
              <a:endParaRPr sz="1200"/>
            </a:p>
            <a:p>
              <a:pPr>
                <a:defRPr/>
              </a:pPr>
              <a:endParaRPr/>
            </a:p>
          </p:txBody>
        </p:sp>
        <p:sp>
          <p:nvSpPr>
            <p:cNvPr id="197325195" name="Google Shape;594;p36"/>
            <p:cNvSpPr/>
            <p:nvPr/>
          </p:nvSpPr>
          <p:spPr bwMode="auto">
            <a:xfrm flipH="0" flipV="0">
              <a:off x="0" y="150712"/>
              <a:ext cx="254061" cy="254045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0414494" name="Google Shape;594;p36"/>
            <p:cNvSpPr/>
            <p:nvPr/>
          </p:nvSpPr>
          <p:spPr bwMode="auto">
            <a:xfrm flipH="0" flipV="0">
              <a:off x="0" y="682525"/>
              <a:ext cx="254061" cy="254045"/>
            </a:xfrm>
            <a:custGeom>
              <a:avLst/>
              <a:gdLst/>
              <a:ahLst/>
              <a:cxnLst/>
              <a:rect l="l" t="t" r="r" b="b"/>
              <a:pathLst>
                <a:path w="16414" h="16413" fill="norm" stroke="1" extrusionOk="0">
                  <a:moveTo>
                    <a:pt x="10088" y="5080"/>
                  </a:moveTo>
                  <a:lnTo>
                    <a:pt x="10234" y="5105"/>
                  </a:lnTo>
                  <a:lnTo>
                    <a:pt x="10307" y="5129"/>
                  </a:lnTo>
                  <a:lnTo>
                    <a:pt x="10356" y="5178"/>
                  </a:lnTo>
                  <a:lnTo>
                    <a:pt x="11235" y="6057"/>
                  </a:lnTo>
                  <a:lnTo>
                    <a:pt x="11284" y="6106"/>
                  </a:lnTo>
                  <a:lnTo>
                    <a:pt x="11309" y="6179"/>
                  </a:lnTo>
                  <a:lnTo>
                    <a:pt x="11333" y="6326"/>
                  </a:lnTo>
                  <a:lnTo>
                    <a:pt x="11309" y="6473"/>
                  </a:lnTo>
                  <a:lnTo>
                    <a:pt x="11284" y="6546"/>
                  </a:lnTo>
                  <a:lnTo>
                    <a:pt x="11235" y="6595"/>
                  </a:lnTo>
                  <a:lnTo>
                    <a:pt x="9892" y="7938"/>
                  </a:lnTo>
                  <a:lnTo>
                    <a:pt x="9843" y="7987"/>
                  </a:lnTo>
                  <a:lnTo>
                    <a:pt x="9819" y="8060"/>
                  </a:lnTo>
                  <a:lnTo>
                    <a:pt x="9795" y="8207"/>
                  </a:lnTo>
                  <a:lnTo>
                    <a:pt x="9819" y="8353"/>
                  </a:lnTo>
                  <a:lnTo>
                    <a:pt x="9843" y="8426"/>
                  </a:lnTo>
                  <a:lnTo>
                    <a:pt x="9892" y="8475"/>
                  </a:lnTo>
                  <a:lnTo>
                    <a:pt x="11235" y="9818"/>
                  </a:lnTo>
                  <a:lnTo>
                    <a:pt x="11284" y="9867"/>
                  </a:lnTo>
                  <a:lnTo>
                    <a:pt x="11309" y="9941"/>
                  </a:lnTo>
                  <a:lnTo>
                    <a:pt x="11333" y="10087"/>
                  </a:lnTo>
                  <a:lnTo>
                    <a:pt x="11309" y="10234"/>
                  </a:lnTo>
                  <a:lnTo>
                    <a:pt x="11284" y="10307"/>
                  </a:lnTo>
                  <a:lnTo>
                    <a:pt x="11235" y="10356"/>
                  </a:lnTo>
                  <a:lnTo>
                    <a:pt x="10356" y="11235"/>
                  </a:lnTo>
                  <a:lnTo>
                    <a:pt x="10307" y="11284"/>
                  </a:lnTo>
                  <a:lnTo>
                    <a:pt x="10234" y="11308"/>
                  </a:lnTo>
                  <a:lnTo>
                    <a:pt x="10088" y="11333"/>
                  </a:lnTo>
                  <a:lnTo>
                    <a:pt x="9941" y="11308"/>
                  </a:lnTo>
                  <a:lnTo>
                    <a:pt x="9868" y="11284"/>
                  </a:lnTo>
                  <a:lnTo>
                    <a:pt x="9819" y="11235"/>
                  </a:lnTo>
                  <a:lnTo>
                    <a:pt x="8476" y="9892"/>
                  </a:lnTo>
                  <a:lnTo>
                    <a:pt x="8427" y="9843"/>
                  </a:lnTo>
                  <a:lnTo>
                    <a:pt x="8354" y="9818"/>
                  </a:lnTo>
                  <a:lnTo>
                    <a:pt x="8207" y="9794"/>
                  </a:lnTo>
                  <a:lnTo>
                    <a:pt x="8061" y="9818"/>
                  </a:lnTo>
                  <a:lnTo>
                    <a:pt x="7987" y="9843"/>
                  </a:lnTo>
                  <a:lnTo>
                    <a:pt x="7938" y="9892"/>
                  </a:lnTo>
                  <a:lnTo>
                    <a:pt x="6595" y="11235"/>
                  </a:lnTo>
                  <a:lnTo>
                    <a:pt x="6546" y="11284"/>
                  </a:lnTo>
                  <a:lnTo>
                    <a:pt x="6473" y="11308"/>
                  </a:lnTo>
                  <a:lnTo>
                    <a:pt x="6326" y="11333"/>
                  </a:lnTo>
                  <a:lnTo>
                    <a:pt x="6180" y="11308"/>
                  </a:lnTo>
                  <a:lnTo>
                    <a:pt x="6107" y="11284"/>
                  </a:lnTo>
                  <a:lnTo>
                    <a:pt x="6058" y="11235"/>
                  </a:lnTo>
                  <a:lnTo>
                    <a:pt x="5179" y="10356"/>
                  </a:lnTo>
                  <a:lnTo>
                    <a:pt x="5130" y="10307"/>
                  </a:lnTo>
                  <a:lnTo>
                    <a:pt x="5105" y="10234"/>
                  </a:lnTo>
                  <a:lnTo>
                    <a:pt x="5081" y="10087"/>
                  </a:lnTo>
                  <a:lnTo>
                    <a:pt x="5105" y="9941"/>
                  </a:lnTo>
                  <a:lnTo>
                    <a:pt x="5130" y="9867"/>
                  </a:lnTo>
                  <a:lnTo>
                    <a:pt x="5179" y="9818"/>
                  </a:lnTo>
                  <a:lnTo>
                    <a:pt x="6522" y="8475"/>
                  </a:lnTo>
                  <a:lnTo>
                    <a:pt x="6571" y="8426"/>
                  </a:lnTo>
                  <a:lnTo>
                    <a:pt x="6595" y="8353"/>
                  </a:lnTo>
                  <a:lnTo>
                    <a:pt x="6620" y="8207"/>
                  </a:lnTo>
                  <a:lnTo>
                    <a:pt x="6595" y="8060"/>
                  </a:lnTo>
                  <a:lnTo>
                    <a:pt x="6571" y="7987"/>
                  </a:lnTo>
                  <a:lnTo>
                    <a:pt x="6522" y="7938"/>
                  </a:lnTo>
                  <a:lnTo>
                    <a:pt x="5179" y="6595"/>
                  </a:lnTo>
                  <a:lnTo>
                    <a:pt x="5130" y="6546"/>
                  </a:lnTo>
                  <a:lnTo>
                    <a:pt x="5105" y="6473"/>
                  </a:lnTo>
                  <a:lnTo>
                    <a:pt x="5081" y="6326"/>
                  </a:lnTo>
                  <a:lnTo>
                    <a:pt x="5105" y="6179"/>
                  </a:lnTo>
                  <a:lnTo>
                    <a:pt x="5130" y="6106"/>
                  </a:lnTo>
                  <a:lnTo>
                    <a:pt x="5179" y="6057"/>
                  </a:lnTo>
                  <a:lnTo>
                    <a:pt x="6058" y="5178"/>
                  </a:lnTo>
                  <a:lnTo>
                    <a:pt x="6107" y="5129"/>
                  </a:lnTo>
                  <a:lnTo>
                    <a:pt x="6180" y="5105"/>
                  </a:lnTo>
                  <a:lnTo>
                    <a:pt x="6326" y="5080"/>
                  </a:lnTo>
                  <a:lnTo>
                    <a:pt x="6473" y="5105"/>
                  </a:lnTo>
                  <a:lnTo>
                    <a:pt x="6546" y="5129"/>
                  </a:lnTo>
                  <a:lnTo>
                    <a:pt x="6595" y="5178"/>
                  </a:lnTo>
                  <a:lnTo>
                    <a:pt x="7938" y="6521"/>
                  </a:lnTo>
                  <a:lnTo>
                    <a:pt x="7987" y="6570"/>
                  </a:lnTo>
                  <a:lnTo>
                    <a:pt x="8061" y="6595"/>
                  </a:lnTo>
                  <a:lnTo>
                    <a:pt x="8207" y="6619"/>
                  </a:lnTo>
                  <a:lnTo>
                    <a:pt x="8354" y="6595"/>
                  </a:lnTo>
                  <a:lnTo>
                    <a:pt x="8427" y="6570"/>
                  </a:lnTo>
                  <a:lnTo>
                    <a:pt x="8476" y="6521"/>
                  </a:lnTo>
                  <a:lnTo>
                    <a:pt x="9819" y="5178"/>
                  </a:lnTo>
                  <a:lnTo>
                    <a:pt x="9868" y="5129"/>
                  </a:lnTo>
                  <a:lnTo>
                    <a:pt x="9941" y="5105"/>
                  </a:lnTo>
                  <a:lnTo>
                    <a:pt x="10088" y="5080"/>
                  </a:lnTo>
                  <a:close/>
                  <a:moveTo>
                    <a:pt x="5130" y="0"/>
                  </a:moveTo>
                  <a:lnTo>
                    <a:pt x="4934" y="25"/>
                  </a:lnTo>
                  <a:lnTo>
                    <a:pt x="4739" y="74"/>
                  </a:lnTo>
                  <a:lnTo>
                    <a:pt x="4568" y="171"/>
                  </a:lnTo>
                  <a:lnTo>
                    <a:pt x="4397" y="293"/>
                  </a:lnTo>
                  <a:lnTo>
                    <a:pt x="294" y="4397"/>
                  </a:lnTo>
                  <a:lnTo>
                    <a:pt x="172" y="4568"/>
                  </a:lnTo>
                  <a:lnTo>
                    <a:pt x="74" y="4738"/>
                  </a:lnTo>
                  <a:lnTo>
                    <a:pt x="25" y="4934"/>
                  </a:lnTo>
                  <a:lnTo>
                    <a:pt x="1" y="5129"/>
                  </a:lnTo>
                  <a:lnTo>
                    <a:pt x="1" y="11284"/>
                  </a:lnTo>
                  <a:lnTo>
                    <a:pt x="25" y="11479"/>
                  </a:lnTo>
                  <a:lnTo>
                    <a:pt x="74" y="11675"/>
                  </a:lnTo>
                  <a:lnTo>
                    <a:pt x="172" y="11846"/>
                  </a:lnTo>
                  <a:lnTo>
                    <a:pt x="294" y="12017"/>
                  </a:lnTo>
                  <a:lnTo>
                    <a:pt x="4397" y="16120"/>
                  </a:lnTo>
                  <a:lnTo>
                    <a:pt x="4568" y="16242"/>
                  </a:lnTo>
                  <a:lnTo>
                    <a:pt x="4739" y="16339"/>
                  </a:lnTo>
                  <a:lnTo>
                    <a:pt x="4934" y="16388"/>
                  </a:lnTo>
                  <a:lnTo>
                    <a:pt x="5130" y="16413"/>
                  </a:lnTo>
                  <a:lnTo>
                    <a:pt x="11284" y="16413"/>
                  </a:lnTo>
                  <a:lnTo>
                    <a:pt x="11480" y="16388"/>
                  </a:lnTo>
                  <a:lnTo>
                    <a:pt x="11675" y="16339"/>
                  </a:lnTo>
                  <a:lnTo>
                    <a:pt x="11846" y="16242"/>
                  </a:lnTo>
                  <a:lnTo>
                    <a:pt x="12017" y="16120"/>
                  </a:lnTo>
                  <a:lnTo>
                    <a:pt x="16120" y="12017"/>
                  </a:lnTo>
                  <a:lnTo>
                    <a:pt x="16242" y="11846"/>
                  </a:lnTo>
                  <a:lnTo>
                    <a:pt x="16340" y="11675"/>
                  </a:lnTo>
                  <a:lnTo>
                    <a:pt x="16389" y="11479"/>
                  </a:lnTo>
                  <a:lnTo>
                    <a:pt x="16413" y="11284"/>
                  </a:lnTo>
                  <a:lnTo>
                    <a:pt x="16413" y="5129"/>
                  </a:lnTo>
                  <a:lnTo>
                    <a:pt x="16389" y="4934"/>
                  </a:lnTo>
                  <a:lnTo>
                    <a:pt x="16340" y="4738"/>
                  </a:lnTo>
                  <a:lnTo>
                    <a:pt x="16242" y="4568"/>
                  </a:lnTo>
                  <a:lnTo>
                    <a:pt x="16120" y="4397"/>
                  </a:lnTo>
                  <a:lnTo>
                    <a:pt x="12017" y="293"/>
                  </a:lnTo>
                  <a:lnTo>
                    <a:pt x="11846" y="171"/>
                  </a:lnTo>
                  <a:lnTo>
                    <a:pt x="11675" y="74"/>
                  </a:lnTo>
                  <a:lnTo>
                    <a:pt x="11480" y="25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D7A03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1731448539" name=""/>
          <p:cNvGrpSpPr/>
          <p:nvPr/>
        </p:nvGrpSpPr>
        <p:grpSpPr bwMode="auto">
          <a:xfrm>
            <a:off x="3586487" y="3117331"/>
            <a:ext cx="2374099" cy="1419291"/>
            <a:chOff x="0" y="0"/>
            <a:chExt cx="2374099" cy="1419291"/>
          </a:xfrm>
        </p:grpSpPr>
        <p:sp>
          <p:nvSpPr>
            <p:cNvPr id="967934240" name="Google Shape;592;p36"/>
            <p:cNvSpPr/>
            <p:nvPr/>
          </p:nvSpPr>
          <p:spPr bwMode="auto">
            <a:xfrm flipH="0" flipV="0">
              <a:off x="0" y="150712"/>
              <a:ext cx="254030" cy="254045"/>
            </a:xfrm>
            <a:custGeom>
              <a:avLst/>
              <a:gdLst/>
              <a:ahLst/>
              <a:cxnLst/>
              <a:rect l="l" t="t" r="r" b="b"/>
              <a:pathLst>
                <a:path w="16266" h="16267" fill="norm" stroke="1" extrusionOk="0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1155943839" name=""/>
            <p:cNvGrpSpPr/>
            <p:nvPr/>
          </p:nvGrpSpPr>
          <p:grpSpPr bwMode="auto">
            <a:xfrm>
              <a:off x="0" y="0"/>
              <a:ext cx="2374099" cy="1419291"/>
              <a:chOff x="0" y="0"/>
              <a:chExt cx="2374099" cy="1419291"/>
            </a:xfrm>
          </p:grpSpPr>
          <p:sp>
            <p:nvSpPr>
              <p:cNvPr id="1779957998" name="Google Shape;120;p18"/>
              <p:cNvSpPr txBox="1"/>
              <p:nvPr/>
            </p:nvSpPr>
            <p:spPr bwMode="auto">
              <a:xfrm flipH="0" flipV="0">
                <a:off x="253998" y="0"/>
                <a:ext cx="2120100" cy="1419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2" tIns="91422" rIns="91422" bIns="91422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R="0" lvl="1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R="0" lvl="2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R="0" lvl="3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R="0" lvl="4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R="0" lvl="5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R="0" lvl="6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R="0" lvl="7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R="0" lvl="8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000"/>
                  <a:buFont typeface="Montserrat"/>
                  <a:buNone/>
                  <a:defRPr sz="30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algn="l">
                  <a:lnSpc>
                    <a:spcPct val="114999"/>
                  </a:lnSpc>
                  <a:spcBef>
                    <a:spcPts val="863"/>
                  </a:spcBef>
                  <a:spcAft>
                    <a:spcPts val="0"/>
                  </a:spcAft>
                  <a:defRPr/>
                </a:pPr>
                <a:r>
                  <a:rPr lang="en-US" sz="1200" b="0" i="0" u="none" strike="noStrike" cap="none" spc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rPr>
                  <a:t>Can test a hypothesis of practical significance</a:t>
                </a:r>
                <a:endParaRPr sz="1200" b="0" i="0" u="none" strike="noStrike" cap="none" spc="0">
                  <a:solidFill>
                    <a:schemeClr val="dk1"/>
                  </a:solidFill>
                  <a:latin typeface="Times New Roman"/>
                  <a:cs typeface="Times New Roman"/>
                </a:endParaRPr>
              </a:p>
              <a:p>
                <a:pPr algn="l">
                  <a:lnSpc>
                    <a:spcPct val="114999"/>
                  </a:lnSpc>
                  <a:spcBef>
                    <a:spcPts val="863"/>
                  </a:spcBef>
                  <a:spcAft>
                    <a:spcPts val="0"/>
                  </a:spcAft>
                  <a:defRPr/>
                </a:pPr>
                <a:r>
                  <a:rPr lang="en-US" sz="1200" b="0" i="0" u="none" strike="noStrike" cap="none" spc="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rPr>
                  <a:t>Based on data we have not actually observed</a:t>
                </a:r>
                <a:endParaRPr sz="1200"/>
              </a:p>
              <a:p>
                <a:pPr>
                  <a:defRPr/>
                </a:pPr>
                <a:endParaRPr/>
              </a:p>
            </p:txBody>
          </p:sp>
          <p:sp>
            <p:nvSpPr>
              <p:cNvPr id="1429476332" name="Google Shape;594;p36"/>
              <p:cNvSpPr/>
              <p:nvPr/>
            </p:nvSpPr>
            <p:spPr bwMode="auto">
              <a:xfrm flipH="0" flipV="0">
                <a:off x="0" y="682525"/>
                <a:ext cx="254061" cy="254045"/>
              </a:xfrm>
              <a:custGeom>
                <a:avLst/>
                <a:gdLst/>
                <a:ahLst/>
                <a:cxnLst/>
                <a:rect l="l" t="t" r="r" b="b"/>
                <a:pathLst>
                  <a:path w="16414" h="16413" fill="norm" stroke="1" extrusionOk="0">
                    <a:moveTo>
                      <a:pt x="10088" y="5080"/>
                    </a:moveTo>
                    <a:lnTo>
                      <a:pt x="10234" y="5105"/>
                    </a:lnTo>
                    <a:lnTo>
                      <a:pt x="10307" y="5129"/>
                    </a:lnTo>
                    <a:lnTo>
                      <a:pt x="10356" y="5178"/>
                    </a:lnTo>
                    <a:lnTo>
                      <a:pt x="11235" y="6057"/>
                    </a:lnTo>
                    <a:lnTo>
                      <a:pt x="11284" y="6106"/>
                    </a:lnTo>
                    <a:lnTo>
                      <a:pt x="11309" y="6179"/>
                    </a:lnTo>
                    <a:lnTo>
                      <a:pt x="11333" y="6326"/>
                    </a:lnTo>
                    <a:lnTo>
                      <a:pt x="11309" y="6473"/>
                    </a:lnTo>
                    <a:lnTo>
                      <a:pt x="11284" y="6546"/>
                    </a:lnTo>
                    <a:lnTo>
                      <a:pt x="11235" y="6595"/>
                    </a:lnTo>
                    <a:lnTo>
                      <a:pt x="9892" y="7938"/>
                    </a:lnTo>
                    <a:lnTo>
                      <a:pt x="9843" y="7987"/>
                    </a:lnTo>
                    <a:lnTo>
                      <a:pt x="9819" y="8060"/>
                    </a:lnTo>
                    <a:lnTo>
                      <a:pt x="9795" y="8207"/>
                    </a:lnTo>
                    <a:lnTo>
                      <a:pt x="9819" y="8353"/>
                    </a:lnTo>
                    <a:lnTo>
                      <a:pt x="9843" y="8426"/>
                    </a:lnTo>
                    <a:lnTo>
                      <a:pt x="9892" y="8475"/>
                    </a:lnTo>
                    <a:lnTo>
                      <a:pt x="11235" y="9818"/>
                    </a:lnTo>
                    <a:lnTo>
                      <a:pt x="11284" y="9867"/>
                    </a:lnTo>
                    <a:lnTo>
                      <a:pt x="11309" y="9941"/>
                    </a:lnTo>
                    <a:lnTo>
                      <a:pt x="11333" y="10087"/>
                    </a:lnTo>
                    <a:lnTo>
                      <a:pt x="11309" y="10234"/>
                    </a:lnTo>
                    <a:lnTo>
                      <a:pt x="11284" y="10307"/>
                    </a:lnTo>
                    <a:lnTo>
                      <a:pt x="11235" y="10356"/>
                    </a:lnTo>
                    <a:lnTo>
                      <a:pt x="10356" y="11235"/>
                    </a:lnTo>
                    <a:lnTo>
                      <a:pt x="10307" y="11284"/>
                    </a:lnTo>
                    <a:lnTo>
                      <a:pt x="10234" y="11308"/>
                    </a:lnTo>
                    <a:lnTo>
                      <a:pt x="10088" y="11333"/>
                    </a:lnTo>
                    <a:lnTo>
                      <a:pt x="9941" y="11308"/>
                    </a:lnTo>
                    <a:lnTo>
                      <a:pt x="9868" y="11284"/>
                    </a:lnTo>
                    <a:lnTo>
                      <a:pt x="9819" y="11235"/>
                    </a:lnTo>
                    <a:lnTo>
                      <a:pt x="8476" y="9892"/>
                    </a:lnTo>
                    <a:lnTo>
                      <a:pt x="8427" y="9843"/>
                    </a:lnTo>
                    <a:lnTo>
                      <a:pt x="8354" y="9818"/>
                    </a:lnTo>
                    <a:lnTo>
                      <a:pt x="8207" y="9794"/>
                    </a:lnTo>
                    <a:lnTo>
                      <a:pt x="8061" y="9818"/>
                    </a:lnTo>
                    <a:lnTo>
                      <a:pt x="7987" y="9843"/>
                    </a:lnTo>
                    <a:lnTo>
                      <a:pt x="7938" y="9892"/>
                    </a:lnTo>
                    <a:lnTo>
                      <a:pt x="6595" y="11235"/>
                    </a:lnTo>
                    <a:lnTo>
                      <a:pt x="6546" y="11284"/>
                    </a:lnTo>
                    <a:lnTo>
                      <a:pt x="6473" y="11308"/>
                    </a:lnTo>
                    <a:lnTo>
                      <a:pt x="6326" y="11333"/>
                    </a:lnTo>
                    <a:lnTo>
                      <a:pt x="6180" y="11308"/>
                    </a:lnTo>
                    <a:lnTo>
                      <a:pt x="6107" y="11284"/>
                    </a:lnTo>
                    <a:lnTo>
                      <a:pt x="6058" y="11235"/>
                    </a:lnTo>
                    <a:lnTo>
                      <a:pt x="5179" y="10356"/>
                    </a:lnTo>
                    <a:lnTo>
                      <a:pt x="5130" y="10307"/>
                    </a:lnTo>
                    <a:lnTo>
                      <a:pt x="5105" y="10234"/>
                    </a:lnTo>
                    <a:lnTo>
                      <a:pt x="5081" y="10087"/>
                    </a:lnTo>
                    <a:lnTo>
                      <a:pt x="5105" y="9941"/>
                    </a:lnTo>
                    <a:lnTo>
                      <a:pt x="5130" y="9867"/>
                    </a:lnTo>
                    <a:lnTo>
                      <a:pt x="5179" y="9818"/>
                    </a:lnTo>
                    <a:lnTo>
                      <a:pt x="6522" y="8475"/>
                    </a:lnTo>
                    <a:lnTo>
                      <a:pt x="6571" y="8426"/>
                    </a:lnTo>
                    <a:lnTo>
                      <a:pt x="6595" y="8353"/>
                    </a:lnTo>
                    <a:lnTo>
                      <a:pt x="6620" y="8207"/>
                    </a:lnTo>
                    <a:lnTo>
                      <a:pt x="6595" y="8060"/>
                    </a:lnTo>
                    <a:lnTo>
                      <a:pt x="6571" y="7987"/>
                    </a:lnTo>
                    <a:lnTo>
                      <a:pt x="6522" y="7938"/>
                    </a:lnTo>
                    <a:lnTo>
                      <a:pt x="5179" y="6595"/>
                    </a:lnTo>
                    <a:lnTo>
                      <a:pt x="5130" y="6546"/>
                    </a:lnTo>
                    <a:lnTo>
                      <a:pt x="5105" y="6473"/>
                    </a:lnTo>
                    <a:lnTo>
                      <a:pt x="5081" y="6326"/>
                    </a:lnTo>
                    <a:lnTo>
                      <a:pt x="5105" y="6179"/>
                    </a:lnTo>
                    <a:lnTo>
                      <a:pt x="5130" y="6106"/>
                    </a:lnTo>
                    <a:lnTo>
                      <a:pt x="5179" y="6057"/>
                    </a:lnTo>
                    <a:lnTo>
                      <a:pt x="6058" y="5178"/>
                    </a:lnTo>
                    <a:lnTo>
                      <a:pt x="6107" y="5129"/>
                    </a:lnTo>
                    <a:lnTo>
                      <a:pt x="6180" y="5105"/>
                    </a:lnTo>
                    <a:lnTo>
                      <a:pt x="6326" y="5080"/>
                    </a:lnTo>
                    <a:lnTo>
                      <a:pt x="6473" y="5105"/>
                    </a:lnTo>
                    <a:lnTo>
                      <a:pt x="6546" y="5129"/>
                    </a:lnTo>
                    <a:lnTo>
                      <a:pt x="6595" y="5178"/>
                    </a:lnTo>
                    <a:lnTo>
                      <a:pt x="7938" y="6521"/>
                    </a:lnTo>
                    <a:lnTo>
                      <a:pt x="7987" y="6570"/>
                    </a:lnTo>
                    <a:lnTo>
                      <a:pt x="8061" y="6595"/>
                    </a:lnTo>
                    <a:lnTo>
                      <a:pt x="8207" y="6619"/>
                    </a:lnTo>
                    <a:lnTo>
                      <a:pt x="8354" y="6595"/>
                    </a:lnTo>
                    <a:lnTo>
                      <a:pt x="8427" y="6570"/>
                    </a:lnTo>
                    <a:lnTo>
                      <a:pt x="8476" y="6521"/>
                    </a:lnTo>
                    <a:lnTo>
                      <a:pt x="9819" y="5178"/>
                    </a:lnTo>
                    <a:lnTo>
                      <a:pt x="9868" y="5129"/>
                    </a:lnTo>
                    <a:lnTo>
                      <a:pt x="9941" y="5105"/>
                    </a:lnTo>
                    <a:lnTo>
                      <a:pt x="10088" y="5080"/>
                    </a:lnTo>
                    <a:close/>
                    <a:moveTo>
                      <a:pt x="5130" y="0"/>
                    </a:moveTo>
                    <a:lnTo>
                      <a:pt x="4934" y="25"/>
                    </a:lnTo>
                    <a:lnTo>
                      <a:pt x="4739" y="74"/>
                    </a:lnTo>
                    <a:lnTo>
                      <a:pt x="4568" y="171"/>
                    </a:lnTo>
                    <a:lnTo>
                      <a:pt x="4397" y="293"/>
                    </a:lnTo>
                    <a:lnTo>
                      <a:pt x="294" y="4397"/>
                    </a:lnTo>
                    <a:lnTo>
                      <a:pt x="172" y="4568"/>
                    </a:lnTo>
                    <a:lnTo>
                      <a:pt x="74" y="4738"/>
                    </a:lnTo>
                    <a:lnTo>
                      <a:pt x="25" y="4934"/>
                    </a:lnTo>
                    <a:lnTo>
                      <a:pt x="1" y="5129"/>
                    </a:lnTo>
                    <a:lnTo>
                      <a:pt x="1" y="11284"/>
                    </a:lnTo>
                    <a:lnTo>
                      <a:pt x="25" y="11479"/>
                    </a:lnTo>
                    <a:lnTo>
                      <a:pt x="74" y="11675"/>
                    </a:lnTo>
                    <a:lnTo>
                      <a:pt x="172" y="11846"/>
                    </a:lnTo>
                    <a:lnTo>
                      <a:pt x="294" y="12017"/>
                    </a:lnTo>
                    <a:lnTo>
                      <a:pt x="4397" y="16120"/>
                    </a:lnTo>
                    <a:lnTo>
                      <a:pt x="4568" y="16242"/>
                    </a:lnTo>
                    <a:lnTo>
                      <a:pt x="4739" y="16339"/>
                    </a:lnTo>
                    <a:lnTo>
                      <a:pt x="4934" y="16388"/>
                    </a:lnTo>
                    <a:lnTo>
                      <a:pt x="5130" y="16413"/>
                    </a:lnTo>
                    <a:lnTo>
                      <a:pt x="11284" y="16413"/>
                    </a:lnTo>
                    <a:lnTo>
                      <a:pt x="11480" y="16388"/>
                    </a:lnTo>
                    <a:lnTo>
                      <a:pt x="11675" y="16339"/>
                    </a:lnTo>
                    <a:lnTo>
                      <a:pt x="11846" y="16242"/>
                    </a:lnTo>
                    <a:lnTo>
                      <a:pt x="12017" y="16120"/>
                    </a:lnTo>
                    <a:lnTo>
                      <a:pt x="16120" y="12017"/>
                    </a:lnTo>
                    <a:lnTo>
                      <a:pt x="16242" y="11846"/>
                    </a:lnTo>
                    <a:lnTo>
                      <a:pt x="16340" y="11675"/>
                    </a:lnTo>
                    <a:lnTo>
                      <a:pt x="16389" y="11479"/>
                    </a:lnTo>
                    <a:lnTo>
                      <a:pt x="16413" y="11284"/>
                    </a:lnTo>
                    <a:lnTo>
                      <a:pt x="16413" y="5129"/>
                    </a:lnTo>
                    <a:lnTo>
                      <a:pt x="16389" y="4934"/>
                    </a:lnTo>
                    <a:lnTo>
                      <a:pt x="16340" y="4738"/>
                    </a:lnTo>
                    <a:lnTo>
                      <a:pt x="16242" y="4568"/>
                    </a:lnTo>
                    <a:lnTo>
                      <a:pt x="16120" y="4397"/>
                    </a:lnTo>
                    <a:lnTo>
                      <a:pt x="12017" y="293"/>
                    </a:lnTo>
                    <a:lnTo>
                      <a:pt x="11846" y="171"/>
                    </a:lnTo>
                    <a:lnTo>
                      <a:pt x="11675" y="74"/>
                    </a:lnTo>
                    <a:lnTo>
                      <a:pt x="11480" y="25"/>
                    </a:lnTo>
                    <a:lnTo>
                      <a:pt x="11284" y="0"/>
                    </a:lnTo>
                    <a:close/>
                  </a:path>
                </a:pathLst>
              </a:custGeom>
              <a:solidFill>
                <a:srgbClr val="FD7A03"/>
              </a:solidFill>
              <a:ln>
                <a:noFill/>
              </a:ln>
            </p:spPr>
            <p:txBody>
              <a:bodyPr spcFirstLastPara="1" wrap="square" lIns="91423" tIns="91423" rIns="91423" bIns="91423" anchor="ctr" anchorCtr="0">
                <a:noAutofit/>
              </a:bodyPr>
              <a:lstStyle/>
              <a:p>
                <a:pPr marL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1300776262" name="Google Shape;120;p18"/>
          <p:cNvSpPr txBox="1"/>
          <p:nvPr/>
        </p:nvSpPr>
        <p:spPr bwMode="auto">
          <a:xfrm flipH="0" flipV="0">
            <a:off x="3540674" y="1734837"/>
            <a:ext cx="2263173" cy="55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A frequentist alternative:</a:t>
            </a:r>
            <a:endParaRPr sz="3600" b="1"/>
          </a:p>
        </p:txBody>
      </p:sp>
      <p:sp>
        <p:nvSpPr>
          <p:cNvPr id="1154803136" name=""/>
          <p:cNvSpPr txBox="1"/>
          <p:nvPr/>
        </p:nvSpPr>
        <p:spPr bwMode="auto">
          <a:xfrm flipH="0" flipV="0">
            <a:off x="778658" y="4023792"/>
            <a:ext cx="2252198" cy="6362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50000"/>
              </a:lnSpc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>
                      <m:jc m:val="center"/>
                    </m:oMathParaPr>
                    <m:oMath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/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e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m:rPr/>
                        <a:rPr lang="en-US" sz="14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fPr>
                        <m:num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dPr>
                            <m:e>
                              <m:r>
                                <m:rPr/>
                                <a:rPr lang="en-US" sz="14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e>
                              <m:r>
                                <m:rPr/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d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.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/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𝑝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/>
                            <a:rPr lang="en-US" sz="14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</mc:Choice>
              <mc:Fallback/>
            </mc:AlternateContent>
            <a:endParaRPr lang="en-US" sz="1400"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6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04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06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65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80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48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76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77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3804343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Equivalence tests </a:t>
            </a:r>
            <a:r>
              <a:rPr lang="fr-FR" b="0" i="1"/>
              <a:t>aka </a:t>
            </a:r>
            <a:r>
              <a:rPr lang="fr-FR"/>
              <a:t>TOST</a:t>
            </a:r>
            <a:endParaRPr lang="fr-FR"/>
          </a:p>
        </p:txBody>
      </p:sp>
      <p:sp>
        <p:nvSpPr>
          <p:cNvPr id="92910046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120ACA4-AD77-0823-90C7-92DA4A5E274E}" type="slidenum">
              <a:rPr lang="en"/>
              <a:t/>
            </a:fld>
            <a:endParaRPr lang="en"/>
          </a:p>
        </p:txBody>
      </p:sp>
      <p:pic>
        <p:nvPicPr>
          <p:cNvPr id="13316676" name=""/>
          <p:cNvPicPr>
            <a:picLocks noChangeAspect="1"/>
          </p:cNvPicPr>
          <p:nvPr/>
        </p:nvPicPr>
        <p:blipFill>
          <a:blip r:embed="rId3"/>
          <a:srcRect l="0" t="0" r="0" b="68957"/>
          <a:stretch/>
        </p:blipFill>
        <p:spPr bwMode="auto">
          <a:xfrm flipH="0" flipV="0">
            <a:off x="3223517" y="1057205"/>
            <a:ext cx="2928096" cy="1294399"/>
          </a:xfrm>
          <a:prstGeom prst="rect">
            <a:avLst/>
          </a:prstGeom>
        </p:spPr>
      </p:pic>
      <p:sp>
        <p:nvSpPr>
          <p:cNvPr id="703406754" name="Google Shape;120;p18"/>
          <p:cNvSpPr txBox="1"/>
          <p:nvPr/>
        </p:nvSpPr>
        <p:spPr bwMode="auto">
          <a:xfrm flipH="0" flipV="0">
            <a:off x="1526195" y="4461995"/>
            <a:ext cx="6322741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0"/>
              <a:t>see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Lakens</a:t>
            </a:r>
            <a:r>
              <a:rPr lang="en-US" sz="1400" b="0"/>
              <a:t>, Scheel &amp; </a:t>
            </a:r>
            <a:r>
              <a:rPr lang="en-US" sz="1400" b="0" i="0" u="none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</a:rPr>
              <a:t>Isager</a:t>
            </a:r>
            <a:r>
              <a:rPr lang="en-US" sz="1400" b="0"/>
              <a:t> 2018 (</a:t>
            </a:r>
            <a:r>
              <a:rPr lang="en-US" sz="1400" b="0" i="0" u="sng" strike="noStrike" cap="none" spc="0">
                <a:solidFill>
                  <a:schemeClr val="dk1"/>
                </a:solidFill>
                <a:latin typeface="Montserrat"/>
                <a:ea typeface="Montserrat"/>
                <a:cs typeface="Montserrat"/>
                <a:hlinkClick r:id="rId4" tooltip="https://doi.org/10.1177/2515245918770963"/>
              </a:rPr>
              <a:t>doi.org/10.1177/2515245918770963</a:t>
            </a:r>
            <a:r>
              <a:rPr lang="en-US" sz="1400" b="0"/>
              <a:t>)</a:t>
            </a:r>
            <a:endParaRPr sz="3600" b="0"/>
          </a:p>
        </p:txBody>
      </p:sp>
      <p:grpSp>
        <p:nvGrpSpPr>
          <p:cNvPr id="1498893765" name=""/>
          <p:cNvGrpSpPr/>
          <p:nvPr/>
        </p:nvGrpSpPr>
        <p:grpSpPr bwMode="auto">
          <a:xfrm flipH="0" flipV="0">
            <a:off x="1273547" y="2642368"/>
            <a:ext cx="6779640" cy="1593862"/>
            <a:chOff x="0" y="0"/>
            <a:chExt cx="6779640" cy="1593862"/>
          </a:xfrm>
        </p:grpSpPr>
        <p:sp>
          <p:nvSpPr>
            <p:cNvPr id="151971308" name=""/>
            <p:cNvSpPr/>
            <p:nvPr/>
          </p:nvSpPr>
          <p:spPr bwMode="auto">
            <a:xfrm flipH="0" flipV="0">
              <a:off x="0" y="0"/>
              <a:ext cx="6779640" cy="1593862"/>
            </a:xfrm>
            <a:prstGeom prst="rect">
              <a:avLst/>
            </a:prstGeom>
            <a:ln w="25400" cap="flat" cmpd="sng" algn="ctr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pic>
          <p:nvPicPr>
            <p:cNvPr id="1101922664" name=""/>
            <p:cNvPicPr>
              <a:picLocks noChangeAspect="1"/>
            </p:cNvPicPr>
            <p:nvPr/>
          </p:nvPicPr>
          <p:blipFill>
            <a:blip r:embed="rId3"/>
            <a:srcRect l="0" t="34756" r="0" b="33937"/>
            <a:stretch/>
          </p:blipFill>
          <p:spPr bwMode="auto">
            <a:xfrm flipH="0" flipV="0">
              <a:off x="291078" y="136938"/>
              <a:ext cx="2960878" cy="1319984"/>
            </a:xfrm>
            <a:prstGeom prst="rect">
              <a:avLst/>
            </a:prstGeom>
          </p:spPr>
        </p:pic>
        <p:pic>
          <p:nvPicPr>
            <p:cNvPr id="1862131200" name=""/>
            <p:cNvPicPr>
              <a:picLocks noChangeAspect="1"/>
            </p:cNvPicPr>
            <p:nvPr/>
          </p:nvPicPr>
          <p:blipFill>
            <a:blip r:embed="rId3"/>
            <a:srcRect l="0" t="69511" r="0" b="0"/>
            <a:stretch/>
          </p:blipFill>
          <p:spPr bwMode="auto">
            <a:xfrm flipH="0" flipV="0">
              <a:off x="3551254" y="149473"/>
              <a:ext cx="2960878" cy="12855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9994811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Misinterpretations of p-values</a:t>
            </a:r>
            <a:endParaRPr sz="2800"/>
          </a:p>
        </p:txBody>
      </p:sp>
      <p:sp>
        <p:nvSpPr>
          <p:cNvPr id="138337102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36FE2D1-8153-C0FC-27BD-CB07A8AD85C1}" type="slidenum">
              <a:rPr lang="en"/>
              <a:t/>
            </a:fld>
            <a:endParaRPr/>
          </a:p>
        </p:txBody>
      </p:sp>
      <p:pic>
        <p:nvPicPr>
          <p:cNvPr id="17548030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76745" y="1219802"/>
            <a:ext cx="3790507" cy="2703894"/>
          </a:xfrm>
          <a:prstGeom prst="rect">
            <a:avLst/>
          </a:prstGeom>
        </p:spPr>
      </p:pic>
      <p:sp>
        <p:nvSpPr>
          <p:cNvPr id="1814245984" name="Rectangle 9"/>
          <p:cNvSpPr/>
          <p:nvPr/>
        </p:nvSpPr>
        <p:spPr bwMode="auto">
          <a:xfrm flipH="0" flipV="0">
            <a:off x="691198" y="4307946"/>
            <a:ext cx="7898333" cy="396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i="0">
                <a:solidFill>
                  <a:schemeClr val="bg2"/>
                </a:solidFill>
                <a:latin typeface="Montserrat"/>
              </a:rPr>
              <a:t>Cite 6 common misinterpretations of </a:t>
            </a:r>
            <a:r>
              <a:rPr lang="en-US" sz="2000" b="1" i="1">
                <a:solidFill>
                  <a:schemeClr val="bg2"/>
                </a:solidFill>
                <a:latin typeface="Montserrat"/>
              </a:rPr>
              <a:t>p</a:t>
            </a:r>
            <a:r>
              <a:rPr lang="en-US" sz="2000" b="1" i="0">
                <a:solidFill>
                  <a:schemeClr val="bg2"/>
                </a:solidFill>
                <a:latin typeface="Montserrat"/>
              </a:rPr>
              <a:t>-values</a:t>
            </a:r>
            <a:endParaRPr sz="1000" b="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8358440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Misinterpretations of p-values</a:t>
            </a:r>
            <a:endParaRPr sz="2800"/>
          </a:p>
        </p:txBody>
      </p:sp>
      <p:sp>
        <p:nvSpPr>
          <p:cNvPr id="529421201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FFD167-DAFE-0AC4-03CC-5614C4123F73}" type="slidenum">
              <a:rPr lang="en"/>
              <a:t/>
            </a:fld>
            <a:endParaRPr/>
          </a:p>
        </p:txBody>
      </p:sp>
      <p:sp>
        <p:nvSpPr>
          <p:cNvPr id="1692023" name="Rectangle 1"/>
          <p:cNvSpPr/>
          <p:nvPr/>
        </p:nvSpPr>
        <p:spPr bwMode="auto">
          <a:xfrm flipH="0" flipV="0">
            <a:off x="691200" y="1118687"/>
            <a:ext cx="7116459" cy="202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1.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The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 is the probability of the null hypothesis.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2.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A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 below the significance level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>
                          <m:sty m:val="bi"/>
                        </m:rPr>
                        <a:rPr lang="en-US" sz="1200" b="1" i="1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Cambria Math"/>
                          <a:ea typeface="Cambria Math"/>
                        </a:rPr>
                        <m:t>𝜶</m:t>
                      </m:r>
                    </m:oMath>
                  </m:oMathPara>
                </a14:m>
              </mc:Choice>
              <mc:Fallback/>
            </mc:AlternateContent>
            <a:r>
              <a:rPr lang="en-US" sz="1200">
                <a:solidFill>
                  <a:schemeClr val="accent3"/>
                </a:solidFill>
                <a:latin typeface="Montserrat"/>
              </a:rPr>
              <a:t> is evidence for the experimental hypothesis (e.g., that there is a difference between two populations’ means).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3.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A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very high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 is a strong evidence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that there is no reliable effect.</a:t>
            </a:r>
            <a:endParaRPr sz="1400" b="1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4.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The probability of the experimental hypothesis can be deduced from the </a:t>
            </a:r>
            <a:r>
              <a:rPr lang="en-US" sz="1200" i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-value.</a:t>
            </a:r>
            <a:endParaRPr/>
          </a:p>
          <a:p>
            <a:pPr>
              <a:lnSpc>
                <a:spcPct val="150000"/>
              </a:lnSpc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5.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Smaller p-values indicate larger effect sizes</a:t>
            </a:r>
            <a:endParaRPr lang="en-US" sz="1200">
              <a:solidFill>
                <a:schemeClr val="accent3"/>
              </a:solidFill>
              <a:latin typeface="Montserrat"/>
            </a:endParaRPr>
          </a:p>
          <a:p>
            <a:pPr>
              <a:lnSpc>
                <a:spcPct val="150000"/>
              </a:lnSpc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6.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If the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p-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value is very small, most replications will be statistically significant too.</a:t>
            </a:r>
            <a:endParaRPr sz="1200">
              <a:solidFill>
                <a:schemeClr val="accent3"/>
              </a:solidFill>
              <a:latin typeface="Montserrat"/>
            </a:endParaRPr>
          </a:p>
        </p:txBody>
      </p:sp>
      <p:pic>
        <p:nvPicPr>
          <p:cNvPr id="201996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259938" y="3336899"/>
            <a:ext cx="2161087" cy="1388549"/>
          </a:xfrm>
          <a:prstGeom prst="rect">
            <a:avLst/>
          </a:prstGeom>
        </p:spPr>
      </p:pic>
      <p:sp>
        <p:nvSpPr>
          <p:cNvPr id="1349664388" name=""/>
          <p:cNvSpPr txBox="1"/>
          <p:nvPr/>
        </p:nvSpPr>
        <p:spPr bwMode="auto">
          <a:xfrm flipH="0" flipV="0">
            <a:off x="4674315" y="3422196"/>
            <a:ext cx="3934161" cy="13491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lnSpc>
                <a:spcPct val="150000"/>
              </a:lnSpc>
              <a:spcBef>
                <a:spcPts val="599"/>
              </a:spcBef>
              <a:defRPr/>
            </a:pPr>
            <a:r>
              <a:rPr lang="en-US" sz="1100" b="0">
                <a:latin typeface="Montserrat"/>
                <a:ea typeface="Montserrat"/>
                <a:cs typeface="Montserrat"/>
              </a:rPr>
              <a:t>See also this excellent post from Daniel </a:t>
            </a:r>
            <a:r>
              <a:rPr lang="en-US" sz="1100" b="0">
                <a:latin typeface="Montserrat"/>
                <a:ea typeface="Montserrat"/>
                <a:cs typeface="Montserrat"/>
              </a:rPr>
              <a:t>Lakens</a:t>
            </a:r>
            <a:r>
              <a:rPr lang="en-US" sz="1100" b="0">
                <a:latin typeface="Montserrat"/>
                <a:ea typeface="Montserrat"/>
                <a:cs typeface="Montserrat"/>
              </a:rPr>
              <a:t>, discussing several </a:t>
            </a:r>
            <a:r>
              <a:rPr lang="en-US" sz="1100" b="0">
                <a:latin typeface="Montserrat"/>
                <a:ea typeface="Montserrat"/>
                <a:cs typeface="Montserrat"/>
              </a:rPr>
              <a:t>misinterpretations</a:t>
            </a:r>
            <a:r>
              <a:rPr lang="en-US" sz="1100" b="0">
                <a:latin typeface="Montserrat"/>
                <a:ea typeface="Montserrat"/>
                <a:cs typeface="Montserrat"/>
              </a:rPr>
              <a:t> and debunking them with simulations and graphs:</a:t>
            </a:r>
            <a:br>
              <a:rPr lang="en-US" sz="1100" b="0">
                <a:latin typeface="Montserrat"/>
                <a:ea typeface="Montserrat"/>
                <a:cs typeface="Montserrat"/>
              </a:rPr>
            </a:br>
            <a:r>
              <a:rPr lang="en-US" sz="1100" b="0" i="1" u="sng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4" tooltip="Daniel Lakens (2017). Understanding common misconceptions about p-values"/>
              </a:rPr>
              <a:t>daniellakens.blogspot.com/2017/12/understanding-common-misconceptions.html</a:t>
            </a:r>
            <a:endParaRPr sz="1000" b="0" i="1">
              <a:latin typeface="Montserrat"/>
              <a:cs typeface="Montserrat"/>
            </a:endParaRPr>
          </a:p>
        </p:txBody>
      </p:sp>
      <p:sp>
        <p:nvSpPr>
          <p:cNvPr id="1923859582" name=""/>
          <p:cNvSpPr txBox="1"/>
          <p:nvPr/>
        </p:nvSpPr>
        <p:spPr bwMode="auto">
          <a:xfrm flipH="0" flipV="0">
            <a:off x="672762" y="4741301"/>
            <a:ext cx="3336159" cy="3432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lnSpc>
                <a:spcPct val="150000"/>
              </a:lnSpc>
              <a:spcBef>
                <a:spcPts val="598"/>
              </a:spcBef>
              <a:defRPr/>
            </a:pPr>
            <a:r>
              <a:rPr lang="en-US" sz="1100" b="0" i="1"/>
              <a:t>The p-value is not a perfect predictor of effect size</a:t>
            </a:r>
            <a:endParaRPr sz="1000" b="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66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8251430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681166526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3D0324C-82CD-7C7D-1908-20260AEB47C0}" type="slidenum">
              <a:rPr lang="en"/>
              <a:t/>
            </a:fld>
            <a:endParaRPr lang="en"/>
          </a:p>
        </p:txBody>
      </p:sp>
      <p:sp>
        <p:nvSpPr>
          <p:cNvPr id="1902942209" name="Rectangle 8"/>
          <p:cNvSpPr/>
          <p:nvPr/>
        </p:nvSpPr>
        <p:spPr bwMode="auto">
          <a:xfrm flipH="0" flipV="0">
            <a:off x="781097" y="1211871"/>
            <a:ext cx="7911394" cy="137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Supposons que l’on réalise un test sur un jeu de données, pour lequel on sait que l’hypothèse nulle est vraie. Selon vous, quelles sont les probabilités relatives d’obtenir une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p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-value de 0.01 ? 0.10 ? 0.90 ? Comment ces probabilités relatives changeraient-elles en augmentant la taille d’échantillon, par exemple de 15 à 120 ?</a:t>
            </a:r>
            <a:endParaRPr i="1">
              <a:solidFill>
                <a:schemeClr val="tx1">
                  <a:lumMod val="50000"/>
                </a:schemeClr>
              </a:solidFill>
              <a:ea typeface="Cambria Math"/>
            </a:endParaRPr>
          </a:p>
        </p:txBody>
      </p:sp>
      <p:grpSp>
        <p:nvGrpSpPr>
          <p:cNvPr id="604227283" name=""/>
          <p:cNvGrpSpPr/>
          <p:nvPr/>
        </p:nvGrpSpPr>
        <p:grpSpPr bwMode="auto">
          <a:xfrm>
            <a:off x="1138075" y="2779126"/>
            <a:ext cx="2647823" cy="1951107"/>
            <a:chOff x="0" y="0"/>
            <a:chExt cx="2647823" cy="1951107"/>
          </a:xfrm>
        </p:grpSpPr>
        <p:sp>
          <p:nvSpPr>
            <p:cNvPr id="463323446" name="Google Shape;87;p14"/>
            <p:cNvSpPr txBox="1"/>
            <p:nvPr/>
          </p:nvSpPr>
          <p:spPr bwMode="auto">
            <a:xfrm rot="16199969" flipH="0" flipV="0">
              <a:off x="-795533" y="795533"/>
              <a:ext cx="1951107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200"/>
                <a:t>probabilité</a:t>
              </a:r>
              <a:endParaRPr sz="12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0" name=""/>
            <p:cNvCxnSpPr>
              <a:cxnSpLocks/>
            </p:cNvCxnSpPr>
            <p:nvPr/>
          </p:nvCxnSpPr>
          <p:spPr bwMode="auto">
            <a:xfrm rot="0" flipH="0" flipV="1">
              <a:off x="341219" y="284112"/>
              <a:ext cx="0" cy="1382881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789838" name=""/>
            <p:cNvCxnSpPr>
              <a:cxnSpLocks/>
            </p:cNvCxnSpPr>
            <p:nvPr/>
          </p:nvCxnSpPr>
          <p:spPr bwMode="auto">
            <a:xfrm rot="0" flipH="0" flipV="1">
              <a:off x="284068" y="1584444"/>
              <a:ext cx="2363754" cy="0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0790043" name="Google Shape;87;p14"/>
            <p:cNvSpPr txBox="1"/>
            <p:nvPr/>
          </p:nvSpPr>
          <p:spPr bwMode="auto">
            <a:xfrm rot="0" flipH="0" flipV="0">
              <a:off x="284068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0.01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600521738" name="Google Shape;87;p14"/>
            <p:cNvSpPr txBox="1"/>
            <p:nvPr/>
          </p:nvSpPr>
          <p:spPr bwMode="auto">
            <a:xfrm rot="0" flipH="0" flipV="0">
              <a:off x="1029096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0.10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809196581" name="Google Shape;87;p14"/>
            <p:cNvSpPr txBox="1"/>
            <p:nvPr/>
          </p:nvSpPr>
          <p:spPr bwMode="auto">
            <a:xfrm rot="0" flipH="0" flipV="0">
              <a:off x="1774123" y="1571744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0.90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584318077" name=""/>
          <p:cNvGrpSpPr/>
          <p:nvPr/>
        </p:nvGrpSpPr>
        <p:grpSpPr bwMode="auto">
          <a:xfrm>
            <a:off x="5076375" y="2762460"/>
            <a:ext cx="2647822" cy="1951106"/>
            <a:chOff x="0" y="0"/>
            <a:chExt cx="2647822" cy="1951106"/>
          </a:xfrm>
        </p:grpSpPr>
        <p:sp>
          <p:nvSpPr>
            <p:cNvPr id="660341687" name="Google Shape;87;p14"/>
            <p:cNvSpPr txBox="1"/>
            <p:nvPr/>
          </p:nvSpPr>
          <p:spPr bwMode="auto">
            <a:xfrm rot="16199969" flipH="0" flipV="0">
              <a:off x="-795532" y="795532"/>
              <a:ext cx="1951106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200"/>
                <a:t>probabilité</a:t>
              </a:r>
              <a:endParaRPr sz="12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123714618" name=""/>
            <p:cNvCxnSpPr>
              <a:cxnSpLocks/>
            </p:cNvCxnSpPr>
            <p:nvPr/>
          </p:nvCxnSpPr>
          <p:spPr bwMode="auto">
            <a:xfrm rot="0" flipH="0" flipV="1">
              <a:off x="341218" y="284112"/>
              <a:ext cx="0" cy="1382881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12604" name=""/>
            <p:cNvCxnSpPr>
              <a:cxnSpLocks/>
            </p:cNvCxnSpPr>
            <p:nvPr/>
          </p:nvCxnSpPr>
          <p:spPr bwMode="auto">
            <a:xfrm rot="0" flipH="0" flipV="1">
              <a:off x="284067" y="1584443"/>
              <a:ext cx="2363753" cy="0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107695" name="Google Shape;87;p14"/>
            <p:cNvSpPr txBox="1"/>
            <p:nvPr/>
          </p:nvSpPr>
          <p:spPr bwMode="auto">
            <a:xfrm rot="0" flipH="0" flipV="0">
              <a:off x="284067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0.01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298051935" name="Google Shape;87;p14"/>
            <p:cNvSpPr txBox="1"/>
            <p:nvPr/>
          </p:nvSpPr>
          <p:spPr bwMode="auto">
            <a:xfrm rot="0" flipH="0" flipV="0">
              <a:off x="1029096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0.10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762867152" name="Google Shape;87;p14"/>
            <p:cNvSpPr txBox="1"/>
            <p:nvPr/>
          </p:nvSpPr>
          <p:spPr bwMode="auto">
            <a:xfrm rot="0" flipH="0" flipV="0">
              <a:off x="1774122" y="1571743"/>
              <a:ext cx="873699" cy="360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/>
                <a:t>p</a:t>
              </a:r>
              <a:r>
                <a:rPr sz="1000"/>
                <a:t> = 0.90</a:t>
              </a:r>
              <a:endParaRPr sz="1000" i="1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101331019" name="Google Shape;87;p14"/>
          <p:cNvSpPr txBox="1"/>
          <p:nvPr/>
        </p:nvSpPr>
        <p:spPr bwMode="auto">
          <a:xfrm rot="0" flipH="0" flipV="0">
            <a:off x="2167172" y="2779126"/>
            <a:ext cx="873699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sz="1400" i="0">
                <a:solidFill>
                  <a:schemeClr val="accent6">
                    <a:lumMod val="10000"/>
                  </a:schemeClr>
                </a:solidFill>
              </a:rPr>
              <a:t>N = 15</a:t>
            </a:r>
            <a:endParaRPr sz="1400" i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94410595" name="Google Shape;87;p14"/>
          <p:cNvSpPr txBox="1"/>
          <p:nvPr/>
        </p:nvSpPr>
        <p:spPr bwMode="auto">
          <a:xfrm rot="0" flipH="0" flipV="0">
            <a:off x="6072422" y="2779126"/>
            <a:ext cx="873699" cy="36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599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▣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5559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sz="1400" i="0">
                <a:solidFill>
                  <a:schemeClr val="accent6">
                    <a:lumMod val="10000"/>
                  </a:schemeClr>
                </a:solidFill>
              </a:rPr>
              <a:t>N = 120</a:t>
            </a:r>
            <a:endParaRPr sz="1400" i="0">
              <a:solidFill>
                <a:schemeClr val="accent6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0313293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165232" y="1146049"/>
            <a:ext cx="5007165" cy="3251399"/>
          </a:xfrm>
        </p:spPr>
        <p:txBody>
          <a:bodyPr/>
          <a:lstStyle/>
          <a:p>
            <a:pPr marL="38099" indent="0">
              <a:buNone/>
              <a:defRPr/>
            </a:pPr>
            <a:r>
              <a:rPr lang="en-US" sz="2000" i="1"/>
              <a:t>The </a:t>
            </a:r>
            <a:r>
              <a:rPr lang="en-US" sz="2000" i="1"/>
              <a:t>chief guiding principle of both scientific and everyday knowledge </a:t>
            </a:r>
            <a:r>
              <a:rPr lang="en-US" sz="2000" i="1"/>
              <a:t>[is] that </a:t>
            </a:r>
            <a:r>
              <a:rPr lang="en-US" sz="2000" i="1"/>
              <a:t>it is possible to learn from experience and to make inferences from it </a:t>
            </a:r>
            <a:r>
              <a:rPr lang="en-US" sz="2000" b="1" i="1"/>
              <a:t>beyond</a:t>
            </a:r>
            <a:r>
              <a:rPr lang="en-US" sz="2000" i="1"/>
              <a:t> the data directly known by sensation</a:t>
            </a:r>
            <a:r>
              <a:rPr lang="en-US" sz="2000" i="1"/>
              <a:t>. (…)</a:t>
            </a:r>
            <a:endParaRPr lang="en-US" sz="2000" i="1"/>
          </a:p>
          <a:p>
            <a:pPr marL="38099" indent="0" algn="r">
              <a:buNone/>
              <a:defRPr/>
            </a:pPr>
            <a:r>
              <a:rPr lang="en-US" sz="4000" b="1">
                <a:solidFill>
                  <a:schemeClr val="accent1"/>
                </a:solidFill>
              </a:rPr>
              <a:t>→</a:t>
            </a:r>
            <a:endParaRPr lang="en-US" sz="4000" i="1"/>
          </a:p>
        </p:txBody>
      </p:sp>
      <p:sp>
        <p:nvSpPr>
          <p:cNvPr id="1225212379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DE57961-C993-374F-E8B5-D71CAD087362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78333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828750260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7F9DD5B-625D-7DAA-3598-26C88C3468B5}" type="slidenum">
              <a:rPr lang="en"/>
              <a:t/>
            </a:fld>
            <a:endParaRPr lang="en"/>
          </a:p>
        </p:txBody>
      </p:sp>
      <p:sp>
        <p:nvSpPr>
          <p:cNvPr id="1023384332" name="Google Shape;120;p18"/>
          <p:cNvSpPr txBox="1"/>
          <p:nvPr/>
        </p:nvSpPr>
        <p:spPr bwMode="auto">
          <a:xfrm flipH="0" flipV="0">
            <a:off x="622269" y="4560502"/>
            <a:ext cx="7899462" cy="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>
                <a:latin typeface="Montserrat"/>
                <a:ea typeface="Montserrat"/>
                <a:cs typeface="Montserrat"/>
              </a:rPr>
              <a:t>⇒</a:t>
            </a:r>
            <a:r>
              <a:rPr lang="en-US" sz="1400" b="1"/>
              <a:t> the distribution of </a:t>
            </a:r>
            <a:r>
              <a:rPr lang="en-US" sz="1400" b="1" i="1"/>
              <a:t>p</a:t>
            </a:r>
            <a:r>
              <a:rPr lang="en-US" sz="1400" b="1"/>
              <a:t>-values is always uniform when the null is true.</a:t>
            </a:r>
            <a:endParaRPr sz="3600" b="1"/>
          </a:p>
        </p:txBody>
      </p:sp>
      <p:pic>
        <p:nvPicPr>
          <p:cNvPr id="1078137679" name=""/>
          <p:cNvPicPr>
            <a:picLocks noChangeAspect="1"/>
          </p:cNvPicPr>
          <p:nvPr/>
        </p:nvPicPr>
        <p:blipFill>
          <a:blip r:embed="rId3"/>
          <a:srcRect l="9020" t="0" r="46561" b="8522"/>
          <a:stretch/>
        </p:blipFill>
        <p:spPr bwMode="auto">
          <a:xfrm flipH="0" flipV="0">
            <a:off x="3405390" y="2704450"/>
            <a:ext cx="2374731" cy="1606304"/>
          </a:xfrm>
          <a:prstGeom prst="rect">
            <a:avLst/>
          </a:prstGeom>
        </p:spPr>
      </p:pic>
      <p:sp>
        <p:nvSpPr>
          <p:cNvPr id="561263828" name="Google Shape;120;p18"/>
          <p:cNvSpPr txBox="1"/>
          <p:nvPr/>
        </p:nvSpPr>
        <p:spPr bwMode="auto">
          <a:xfrm flipH="0" flipV="0">
            <a:off x="538422" y="1183262"/>
            <a:ext cx="2628160" cy="1076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spcBef>
                <a:spcPts val="575"/>
              </a:spcBef>
              <a:defRPr/>
            </a:pPr>
            <a:r>
              <a:rPr lang="en-US" sz="1400" b="1"/>
              <a:t>The intuitive expectation:</a:t>
            </a:r>
            <a:endParaRPr lang="en-US" sz="1400" b="1"/>
          </a:p>
          <a:p>
            <a:pPr algn="l" defTabSz="914400">
              <a:lnSpc>
                <a:spcPct val="114999"/>
              </a:lnSpc>
              <a:spcBef>
                <a:spcPts val="575"/>
              </a:spcBef>
              <a:spcAft>
                <a:spcPts val="0"/>
              </a:spcAft>
              <a:defRPr/>
            </a:pPr>
            <a:r>
              <a:rPr lang="en-US" sz="1100" b="0" strike="noStrike" cap="none" spc="0"/>
              <a:t>— Large p-values are more likely than small ones under H0</a:t>
            </a:r>
            <a:endParaRPr sz="1100" b="0" strike="noStrike" cap="none" spc="0"/>
          </a:p>
          <a:p>
            <a:pPr algn="l" defTabSz="914400">
              <a:lnSpc>
                <a:spcPct val="114999"/>
              </a:lnSpc>
              <a:spcBef>
                <a:spcPts val="575"/>
              </a:spcBef>
              <a:spcAft>
                <a:spcPts val="0"/>
              </a:spcAft>
              <a:defRPr/>
            </a:pPr>
            <a:r>
              <a:rPr lang="en-US" sz="1100" b="0" strike="noStrike" cap="none" spc="0"/>
              <a:t>— This pattern is exacerbated with increasing sample size</a:t>
            </a:r>
            <a:endParaRPr lang="en-US" sz="1400" b="1"/>
          </a:p>
        </p:txBody>
      </p:sp>
      <p:pic>
        <p:nvPicPr>
          <p:cNvPr id="1550691858" name=""/>
          <p:cNvPicPr>
            <a:picLocks noChangeAspect="1"/>
          </p:cNvPicPr>
          <p:nvPr/>
        </p:nvPicPr>
        <p:blipFill>
          <a:blip r:embed="rId3"/>
          <a:srcRect l="53759" t="0" r="1081" b="14357"/>
          <a:stretch/>
        </p:blipFill>
        <p:spPr bwMode="auto">
          <a:xfrm flipH="0" flipV="0">
            <a:off x="6148766" y="2713294"/>
            <a:ext cx="2414341" cy="1503846"/>
          </a:xfrm>
          <a:prstGeom prst="rect">
            <a:avLst/>
          </a:prstGeom>
        </p:spPr>
      </p:pic>
      <p:sp>
        <p:nvSpPr>
          <p:cNvPr id="1747194966" name="Google Shape;120;p18"/>
          <p:cNvSpPr txBox="1"/>
          <p:nvPr/>
        </p:nvSpPr>
        <p:spPr bwMode="auto">
          <a:xfrm flipH="0" flipV="0">
            <a:off x="594832" y="3267288"/>
            <a:ext cx="2042583" cy="395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l">
              <a:lnSpc>
                <a:spcPct val="114999"/>
              </a:lnSpc>
              <a:defRPr/>
            </a:pPr>
            <a:r>
              <a:rPr lang="en-US" sz="1400" b="1"/>
              <a:t>Actual results from simulations:</a:t>
            </a:r>
            <a:endParaRPr sz="3600" b="1"/>
          </a:p>
        </p:txBody>
      </p:sp>
      <p:grpSp>
        <p:nvGrpSpPr>
          <p:cNvPr id="1305161383" name=""/>
          <p:cNvGrpSpPr/>
          <p:nvPr/>
        </p:nvGrpSpPr>
        <p:grpSpPr bwMode="auto">
          <a:xfrm flipH="0" flipV="0">
            <a:off x="3228471" y="622242"/>
            <a:ext cx="2446361" cy="1951105"/>
            <a:chOff x="0" y="0"/>
            <a:chExt cx="2446361" cy="1951105"/>
          </a:xfrm>
        </p:grpSpPr>
        <p:grpSp>
          <p:nvGrpSpPr>
            <p:cNvPr id="444097732" name=""/>
            <p:cNvGrpSpPr/>
            <p:nvPr/>
          </p:nvGrpSpPr>
          <p:grpSpPr bwMode="auto">
            <a:xfrm flipH="0" flipV="0">
              <a:off x="0" y="0"/>
              <a:ext cx="2446361" cy="1951105"/>
              <a:chOff x="0" y="0"/>
              <a:chExt cx="2446361" cy="1951105"/>
            </a:xfrm>
          </p:grpSpPr>
          <p:sp>
            <p:nvSpPr>
              <p:cNvPr id="45847751" name="Google Shape;87;p14"/>
              <p:cNvSpPr txBox="1"/>
              <p:nvPr/>
            </p:nvSpPr>
            <p:spPr bwMode="auto">
              <a:xfrm rot="16199969" flipH="0" flipV="0">
                <a:off x="-809228" y="809228"/>
                <a:ext cx="1951105" cy="332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200"/>
                  <a:t>probabilité</a:t>
                </a:r>
                <a:endParaRPr sz="12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493801597" name=""/>
              <p:cNvCxnSpPr>
                <a:cxnSpLocks/>
              </p:cNvCxnSpPr>
              <p:nvPr/>
            </p:nvCxnSpPr>
            <p:spPr bwMode="auto">
              <a:xfrm rot="0" flipH="0" flipV="1">
                <a:off x="315255" y="284112"/>
                <a:ext cx="0" cy="138288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7921148" name=""/>
              <p:cNvCxnSpPr>
                <a:cxnSpLocks/>
              </p:cNvCxnSpPr>
              <p:nvPr/>
            </p:nvCxnSpPr>
            <p:spPr bwMode="auto">
              <a:xfrm rot="0" flipH="0" flipV="1">
                <a:off x="262453" y="1584442"/>
                <a:ext cx="2183905" cy="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9884582" name="Google Shape;87;p14"/>
              <p:cNvSpPr txBox="1"/>
              <p:nvPr/>
            </p:nvSpPr>
            <p:spPr bwMode="auto">
              <a:xfrm rot="0" flipH="0" flipV="0">
                <a:off x="262453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0.01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95041201" name="Google Shape;87;p14"/>
              <p:cNvSpPr txBox="1"/>
              <p:nvPr/>
            </p:nvSpPr>
            <p:spPr bwMode="auto">
              <a:xfrm rot="0" flipH="0" flipV="0">
                <a:off x="950796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0.10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57846546" name="Google Shape;87;p14"/>
              <p:cNvSpPr txBox="1"/>
              <p:nvPr/>
            </p:nvSpPr>
            <p:spPr bwMode="auto">
              <a:xfrm rot="0" flipH="0" flipV="0">
                <a:off x="1639136" y="1571742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0.90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503708557" name="Google Shape;87;p14"/>
            <p:cNvSpPr txBox="1"/>
            <p:nvPr/>
          </p:nvSpPr>
          <p:spPr bwMode="auto">
            <a:xfrm rot="0" flipH="0" flipV="0">
              <a:off x="950796" y="222249"/>
              <a:ext cx="807222" cy="360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400" i="0">
                  <a:solidFill>
                    <a:schemeClr val="accent6">
                      <a:lumMod val="10000"/>
                    </a:schemeClr>
                  </a:solidFill>
                </a:rPr>
                <a:t>N = 15</a:t>
              </a:r>
              <a:endParaRPr sz="1400" i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cxnSp>
          <p:nvCxnSpPr>
            <p:cNvPr id="0" name=""/>
            <p:cNvCxnSpPr>
              <a:cxnSpLocks/>
            </p:cNvCxnSpPr>
            <p:nvPr/>
          </p:nvCxnSpPr>
          <p:spPr bwMode="auto">
            <a:xfrm flipH="0" flipV="1">
              <a:off x="505234" y="760953"/>
              <a:ext cx="1711166" cy="284136"/>
            </a:xfrm>
            <a:prstGeom prst="line">
              <a:avLst/>
            </a:prstGeom>
            <a:ln w="19049" cap="flat" cmpd="sng" algn="ctr">
              <a:solidFill>
                <a:srgbClr val="454F5B"/>
              </a:solidFill>
              <a:prstDash val="sysDash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8564761" name=""/>
          <p:cNvGrpSpPr/>
          <p:nvPr/>
        </p:nvGrpSpPr>
        <p:grpSpPr bwMode="auto">
          <a:xfrm flipH="0" flipV="0">
            <a:off x="6002605" y="605574"/>
            <a:ext cx="2446358" cy="1951105"/>
            <a:chOff x="0" y="0"/>
            <a:chExt cx="2446358" cy="1951105"/>
          </a:xfrm>
        </p:grpSpPr>
        <p:grpSp>
          <p:nvGrpSpPr>
            <p:cNvPr id="2064173299" name=""/>
            <p:cNvGrpSpPr/>
            <p:nvPr/>
          </p:nvGrpSpPr>
          <p:grpSpPr bwMode="auto">
            <a:xfrm flipH="0" flipV="0">
              <a:off x="0" y="0"/>
              <a:ext cx="2446358" cy="1951105"/>
              <a:chOff x="0" y="0"/>
              <a:chExt cx="2446358" cy="1951105"/>
            </a:xfrm>
          </p:grpSpPr>
          <p:sp>
            <p:nvSpPr>
              <p:cNvPr id="1273034446" name="Google Shape;87;p14"/>
              <p:cNvSpPr txBox="1"/>
              <p:nvPr/>
            </p:nvSpPr>
            <p:spPr bwMode="auto">
              <a:xfrm rot="16199969" flipH="0" flipV="0">
                <a:off x="-809230" y="809230"/>
                <a:ext cx="1951105" cy="3326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200"/>
                  <a:t>probabilité</a:t>
                </a:r>
                <a:endParaRPr sz="12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38406371" name=""/>
              <p:cNvCxnSpPr>
                <a:cxnSpLocks/>
              </p:cNvCxnSpPr>
              <p:nvPr/>
            </p:nvCxnSpPr>
            <p:spPr bwMode="auto">
              <a:xfrm rot="0" flipH="0" flipV="1">
                <a:off x="315253" y="284113"/>
                <a:ext cx="0" cy="138288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90218" name=""/>
              <p:cNvCxnSpPr>
                <a:cxnSpLocks/>
              </p:cNvCxnSpPr>
              <p:nvPr/>
            </p:nvCxnSpPr>
            <p:spPr bwMode="auto">
              <a:xfrm rot="0" flipH="0" flipV="1">
                <a:off x="262452" y="1584444"/>
                <a:ext cx="2183905" cy="0"/>
              </a:xfrm>
              <a:prstGeom prst="line">
                <a:avLst/>
              </a:prstGeom>
              <a:ln w="9525" cap="flat" cmpd="sng" algn="ctr">
                <a:solidFill>
                  <a:schemeClr val="accent6">
                    <a:lumMod val="10196"/>
                  </a:schemeClr>
                </a:solidFill>
                <a:prstDash val="solid"/>
                <a:tailEnd type="arrow" w="lg" len="med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8031949" name="Google Shape;87;p14"/>
              <p:cNvSpPr txBox="1"/>
              <p:nvPr/>
            </p:nvSpPr>
            <p:spPr bwMode="auto">
              <a:xfrm rot="0" flipH="0" flipV="0">
                <a:off x="262452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0.01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9270196" name="Google Shape;87;p14"/>
              <p:cNvSpPr txBox="1"/>
              <p:nvPr/>
            </p:nvSpPr>
            <p:spPr bwMode="auto">
              <a:xfrm rot="0" flipH="0" flipV="0">
                <a:off x="950795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0.10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4711859" name="Google Shape;87;p14"/>
              <p:cNvSpPr txBox="1"/>
              <p:nvPr/>
            </p:nvSpPr>
            <p:spPr bwMode="auto">
              <a:xfrm rot="0" flipH="0" flipV="0">
                <a:off x="1639135" y="1571744"/>
                <a:ext cx="807222" cy="3600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91423" rIns="91423" bIns="91423" anchor="t" anchorCtr="0">
                <a:noAutofit/>
              </a:bodyPr>
              <a:lstStyle>
                <a:defPPr marR="0" lv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599" algn="l">
                  <a:lnSpc>
                    <a:spcPct val="100000"/>
                  </a:lnSpc>
                  <a:spcBef>
                    <a:spcPts val="599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▣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1pPr>
                <a:lvl2pPr marL="914400" marR="0" lvl="1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□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2pPr>
                <a:lvl3pPr marL="1371600" marR="0" lvl="2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3pPr>
                <a:lvl4pPr marL="1828800" marR="0" lvl="3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4pPr>
                <a:lvl5pPr marL="2286000" marR="0" lvl="4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5pPr>
                <a:lvl6pPr marL="2743200" marR="0" lvl="5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6pPr>
                <a:lvl7pPr marL="3200400" marR="0" lvl="6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7pPr>
                <a:lvl8pPr marL="3657600" marR="0" lvl="7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8pPr>
                <a:lvl9pPr marL="4114800" marR="0" lvl="8" indent="-355599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Montserrat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Font typeface="Montserrat"/>
                  <a:buNone/>
                  <a:defRPr/>
                </a:pPr>
                <a:r>
                  <a:rPr sz="1000" i="1"/>
                  <a:t>p</a:t>
                </a:r>
                <a:r>
                  <a:rPr sz="1000"/>
                  <a:t> = 0.90</a:t>
                </a:r>
                <a:endParaRPr sz="1000" i="1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73637852" name="Google Shape;87;p14"/>
            <p:cNvSpPr txBox="1"/>
            <p:nvPr/>
          </p:nvSpPr>
          <p:spPr bwMode="auto">
            <a:xfrm rot="0" flipH="0" flipV="0">
              <a:off x="920260" y="238918"/>
              <a:ext cx="807222" cy="360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  <a:defRPr/>
              </a:pPr>
              <a:r>
                <a:rPr sz="1400" i="0">
                  <a:solidFill>
                    <a:schemeClr val="accent6">
                      <a:lumMod val="10000"/>
                    </a:schemeClr>
                  </a:solidFill>
                </a:rPr>
                <a:t>N = 120</a:t>
              </a:r>
              <a:endParaRPr sz="1400" i="0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  <p:cxnSp>
          <p:nvCxnSpPr>
            <p:cNvPr id="1882612937" name=""/>
            <p:cNvCxnSpPr>
              <a:cxnSpLocks/>
            </p:cNvCxnSpPr>
            <p:nvPr/>
          </p:nvCxnSpPr>
          <p:spPr bwMode="auto">
            <a:xfrm flipH="0" flipV="1">
              <a:off x="464920" y="543175"/>
              <a:ext cx="1760056" cy="899583"/>
            </a:xfrm>
            <a:prstGeom prst="line">
              <a:avLst/>
            </a:prstGeom>
            <a:ln w="19049" cap="flat" cmpd="sng" algn="ctr">
              <a:solidFill>
                <a:srgbClr val="454F5B"/>
              </a:solidFill>
              <a:prstDash val="sysDash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13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384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810196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25016107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2129C6A-6C04-911D-AFC0-CD8398965EEF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429270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172887906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F92070D5-93DB-71BA-E27A-7CE5FA9A1FAE}" type="slidenum">
              <a:rPr lang="en"/>
              <a:t/>
            </a:fld>
            <a:endParaRPr lang="en"/>
          </a:p>
        </p:txBody>
      </p:sp>
      <p:sp>
        <p:nvSpPr>
          <p:cNvPr id="203568232" name="Google Shape;120;p18"/>
          <p:cNvSpPr txBox="1"/>
          <p:nvPr/>
        </p:nvSpPr>
        <p:spPr bwMode="auto">
          <a:xfrm flipH="0" flipV="0">
            <a:off x="622269" y="4506532"/>
            <a:ext cx="7899462" cy="395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algn="ctr">
              <a:lnSpc>
                <a:spcPct val="114999"/>
              </a:lnSpc>
              <a:defRPr/>
            </a:pPr>
            <a:r>
              <a:rPr lang="en-US" sz="1400" b="1"/>
              <a:t>The distribution of p-values gets sharper when statistical power increases.</a:t>
            </a:r>
            <a:endParaRPr sz="3600" b="1"/>
          </a:p>
        </p:txBody>
      </p:sp>
      <p:pic>
        <p:nvPicPr>
          <p:cNvPr id="7579402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711989" y="941557"/>
            <a:ext cx="3720020" cy="3469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6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2455137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Let’</a:t>
            </a:r>
            <a:r>
              <a:rPr lang="fr-FR"/>
              <a:t>s play !</a:t>
            </a:r>
            <a:endParaRPr lang="fr-FR"/>
          </a:p>
        </p:txBody>
      </p:sp>
      <p:sp>
        <p:nvSpPr>
          <p:cNvPr id="898432892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5AF0321-2F2C-ED14-FC22-F0E011366324}" type="slidenum">
              <a:rPr lang="en"/>
              <a:t/>
            </a:fld>
            <a:endParaRPr lang="en"/>
          </a:p>
        </p:txBody>
      </p:sp>
      <p:sp>
        <p:nvSpPr>
          <p:cNvPr id="1675009923" name="Rectangle 8"/>
          <p:cNvSpPr/>
          <p:nvPr/>
        </p:nvSpPr>
        <p:spPr bwMode="auto">
          <a:xfrm flipH="0" flipV="0">
            <a:off x="781098" y="1211872"/>
            <a:ext cx="7776754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Une étude teste un effet en lequel vous avez de bonnes raison théoriques (pensez-vous) de ne </a:t>
            </a:r>
            <a:r>
              <a:rPr lang="en-US" u="sng">
                <a:solidFill>
                  <a:schemeClr val="tx1">
                    <a:lumMod val="50000"/>
                  </a:schemeClr>
                </a:solidFill>
                <a:ea typeface="Cambria Math"/>
              </a:rPr>
              <a:t>pas</a:t>
            </a: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 croire. La méthodologie de l’étude est irréprochable.</a:t>
            </a:r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</p:txBody>
      </p:sp>
      <p:sp>
        <p:nvSpPr>
          <p:cNvPr id="873995870" name="Rectangle 8"/>
          <p:cNvSpPr/>
          <p:nvPr/>
        </p:nvSpPr>
        <p:spPr bwMode="auto">
          <a:xfrm flipH="0" flipV="0">
            <a:off x="958897" y="1943752"/>
            <a:ext cx="3446910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 i="1" u="none" strike="noStrike" cap="none" spc="0">
                <a:solidFill>
                  <a:schemeClr val="tx1">
                    <a:lumMod val="50000"/>
                  </a:schemeClr>
                </a:solidFill>
                <a:latin typeface="Arial"/>
                <a:ea typeface="Cambria Math"/>
                <a:cs typeface="Arial"/>
              </a:rPr>
              <a:t>L’étude a utilisé un échantillon de 21 participants, une taille un peu plus faible que la moyenne du domaine.</a:t>
            </a:r>
            <a:endParaRPr i="1"/>
          </a:p>
        </p:txBody>
      </p:sp>
      <p:sp>
        <p:nvSpPr>
          <p:cNvPr id="46615776" name="Rectangle 8"/>
          <p:cNvSpPr/>
          <p:nvPr/>
        </p:nvSpPr>
        <p:spPr bwMode="auto">
          <a:xfrm flipH="0" flipV="0">
            <a:off x="4830968" y="1943752"/>
            <a:ext cx="3461310" cy="731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0" i="1" u="none" strike="noStrike" cap="none" spc="0">
                <a:solidFill>
                  <a:schemeClr val="tx1">
                    <a:lumMod val="50000"/>
                  </a:schemeClr>
                </a:solidFill>
                <a:latin typeface="Arial"/>
                <a:ea typeface="Cambria Math"/>
                <a:cs typeface="Arial"/>
              </a:rPr>
              <a:t>L’étude a utilisé un échantillon de 210 participants, une taille beaucoup plus importante que la moyenne du domaine.</a:t>
            </a:r>
            <a:endParaRPr i="1"/>
          </a:p>
        </p:txBody>
      </p:sp>
      <p:sp>
        <p:nvSpPr>
          <p:cNvPr id="1517914639" name=""/>
          <p:cNvSpPr txBox="1"/>
          <p:nvPr/>
        </p:nvSpPr>
        <p:spPr bwMode="auto">
          <a:xfrm flipH="0" flipV="0">
            <a:off x="781098" y="2866389"/>
            <a:ext cx="7706259" cy="7318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lvl="2" algn="l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Pour le test statistique central de l’étude, les auteurs rapportent </a:t>
            </a:r>
            <a:r>
              <a:rPr lang="en-US" i="1">
                <a:solidFill>
                  <a:schemeClr val="tx1">
                    <a:lumMod val="50000"/>
                  </a:schemeClr>
                </a:solidFill>
                <a:ea typeface="Cambria Math"/>
              </a:rPr>
              <a:t>p</a:t>
            </a: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 = 0.005.</a:t>
            </a:r>
            <a:endParaRPr lang="en-US">
              <a:solidFill>
                <a:schemeClr val="tx1">
                  <a:lumMod val="50000"/>
                </a:schemeClr>
              </a:solidFill>
              <a:ea typeface="Cambria Math"/>
            </a:endParaRPr>
          </a:p>
          <a:p>
            <a:pPr lvl="2" algn="l">
              <a:lnSpc>
                <a:spcPct val="150000"/>
              </a:lnSpc>
              <a:defRPr/>
            </a:pPr>
            <a:r>
              <a:rPr lang="en-US">
                <a:solidFill>
                  <a:schemeClr val="tx1">
                    <a:lumMod val="50000"/>
                  </a:schemeClr>
                </a:solidFill>
                <a:ea typeface="Cambria Math"/>
              </a:rPr>
              <a:t>Comment réagissez-vous à ce résultat ?</a:t>
            </a:r>
            <a:endParaRPr lang="en-US">
              <a:solidFill>
                <a:schemeClr val="accent3"/>
              </a:solidFill>
              <a:latin typeface="Montserrat"/>
            </a:endParaRPr>
          </a:p>
        </p:txBody>
      </p:sp>
      <p:grpSp>
        <p:nvGrpSpPr>
          <p:cNvPr id="1695063266" name=""/>
          <p:cNvGrpSpPr/>
          <p:nvPr/>
        </p:nvGrpSpPr>
        <p:grpSpPr bwMode="auto">
          <a:xfrm>
            <a:off x="793798" y="3728102"/>
            <a:ext cx="5253388" cy="1236249"/>
            <a:chOff x="0" y="0"/>
            <a:chExt cx="5253388" cy="1236249"/>
          </a:xfrm>
        </p:grpSpPr>
        <p:sp>
          <p:nvSpPr>
            <p:cNvPr id="1258872957" name=""/>
            <p:cNvSpPr txBox="1"/>
            <p:nvPr/>
          </p:nvSpPr>
          <p:spPr bwMode="auto">
            <a:xfrm flipH="0" flipV="0">
              <a:off x="0" y="0"/>
              <a:ext cx="525266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A: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je n’y crois toujours pas, ils ont simplement eu de la chance !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  <p:sp>
          <p:nvSpPr>
            <p:cNvPr id="1133346852" name=""/>
            <p:cNvSpPr txBox="1"/>
            <p:nvPr/>
          </p:nvSpPr>
          <p:spPr bwMode="auto">
            <a:xfrm flipH="0" flipV="0">
              <a:off x="0" y="411838"/>
              <a:ext cx="525338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B: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Ok, je dois admettre que j’ai peut-être tort.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  <p:sp>
          <p:nvSpPr>
            <p:cNvPr id="2144892594" name=""/>
            <p:cNvSpPr txBox="1"/>
            <p:nvPr/>
          </p:nvSpPr>
          <p:spPr bwMode="auto">
            <a:xfrm flipH="0" flipV="0">
              <a:off x="0" y="824409"/>
              <a:ext cx="5253388" cy="41184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 lvl="2" algn="l">
                <a:lnSpc>
                  <a:spcPct val="150000"/>
                </a:lnSpc>
                <a:defRPr/>
              </a:pPr>
              <a:r>
                <a:rPr lang="en-US" b="1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C:</a:t>
              </a:r>
              <a:r>
                <a:rPr lang="en-US">
                  <a:solidFill>
                    <a:schemeClr val="tx1">
                      <a:lumMod val="50000"/>
                    </a:schemeClr>
                  </a:solidFill>
                  <a:ea typeface="Cambria Math"/>
                </a:rPr>
                <a:t> Je ne sais plus quoi penser...</a:t>
              </a:r>
              <a:endParaRPr lang="en-US">
                <a:solidFill>
                  <a:schemeClr val="accent3"/>
                </a:solidFill>
                <a:latin typeface="Montserrat"/>
              </a:endParaRPr>
            </a:p>
          </p:txBody>
        </p:sp>
      </p:grpSp>
      <p:grpSp>
        <p:nvGrpSpPr>
          <p:cNvPr id="1248481687" name=""/>
          <p:cNvGrpSpPr/>
          <p:nvPr/>
        </p:nvGrpSpPr>
        <p:grpSpPr bwMode="auto">
          <a:xfrm>
            <a:off x="6138189" y="3407454"/>
            <a:ext cx="2905510" cy="1350978"/>
            <a:chOff x="0" y="0"/>
            <a:chExt cx="2905510" cy="1350978"/>
          </a:xfrm>
        </p:grpSpPr>
        <p:pic>
          <p:nvPicPr>
            <p:cNvPr id="473367462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1978599" cy="1350978"/>
            </a:xfrm>
            <a:prstGeom prst="rect">
              <a:avLst/>
            </a:prstGeom>
          </p:spPr>
        </p:pic>
        <p:cxnSp>
          <p:nvCxnSpPr>
            <p:cNvPr id="848194361" name=""/>
            <p:cNvCxnSpPr>
              <a:cxnSpLocks/>
            </p:cNvCxnSpPr>
            <p:nvPr/>
          </p:nvCxnSpPr>
          <p:spPr bwMode="auto">
            <a:xfrm rot="0" flipH="0" flipV="1">
              <a:off x="1978600" y="146801"/>
              <a:ext cx="0" cy="490587"/>
            </a:xfrm>
            <a:prstGeom prst="line">
              <a:avLst/>
            </a:prstGeom>
            <a:ln w="9525" cap="flat" cmpd="sng" algn="ctr">
              <a:solidFill>
                <a:schemeClr val="accent6">
                  <a:lumMod val="10196"/>
                </a:schemeClr>
              </a:solidFill>
              <a:prstDash val="solid"/>
              <a:tailEnd type="arrow" w="lg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3839078" name="Google Shape;87;p14"/>
            <p:cNvSpPr txBox="1"/>
            <p:nvPr/>
          </p:nvSpPr>
          <p:spPr bwMode="auto">
            <a:xfrm rot="0" flipH="0" flipV="0">
              <a:off x="1978600" y="146801"/>
              <a:ext cx="926909" cy="490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91423" rIns="91423" bIns="91423" anchor="t" anchorCtr="0">
              <a:noAutofit/>
            </a:bodyPr>
            <a:lstStyle>
              <a:defPPr marR="0"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599" algn="l">
                <a:lnSpc>
                  <a:spcPct val="100000"/>
                </a:lnSpc>
                <a:spcBef>
                  <a:spcPts val="599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▣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1pPr>
              <a:lvl2pPr marL="914400" marR="0" lvl="1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□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2pPr>
              <a:lvl3pPr marL="1371600" marR="0" lvl="2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3pPr>
              <a:lvl4pPr marL="1828800" marR="0" lvl="3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4pPr>
              <a:lvl5pPr marL="2286000" marR="0" lvl="4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5pPr>
              <a:lvl6pPr marL="2743200" marR="0" lvl="5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6pPr>
              <a:lvl7pPr marL="3200400" marR="0" lvl="6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●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7pPr>
              <a:lvl8pPr marL="3657600" marR="0" lvl="7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○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8pPr>
              <a:lvl9pPr marL="4114800" marR="0" lvl="8" indent="-355599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Montserrat"/>
                <a:buChar char="■"/>
                <a:defRPr sz="20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</a:defRPr>
              </a:lvl9pPr>
            </a:lstStyle>
            <a:p>
              <a:pPr marL="0" indent="0" algn="l">
                <a:spcBef>
                  <a:spcPts val="0"/>
                </a:spcBef>
                <a:buFont typeface="Montserrat"/>
                <a:buNone/>
                <a:defRPr/>
              </a:pPr>
              <a:r>
                <a:rPr sz="1000" i="1">
                  <a:solidFill>
                    <a:schemeClr val="accent6">
                      <a:lumMod val="10000"/>
                    </a:schemeClr>
                  </a:solidFill>
                </a:rPr>
                <a:t>increasing power</a:t>
              </a:r>
              <a:endParaRPr sz="1000" i="1">
                <a:solidFill>
                  <a:schemeClr val="accent6">
                    <a:lumMod val="1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48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505152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Limited interpretation of the </a:t>
            </a:r>
            <a:r>
              <a:rPr sz="2800" i="1"/>
              <a:t>p</a:t>
            </a:r>
            <a:r>
              <a:rPr sz="2800"/>
              <a:t>-value</a:t>
            </a:r>
            <a:endParaRPr sz="2800"/>
          </a:p>
        </p:txBody>
      </p:sp>
      <p:sp>
        <p:nvSpPr>
          <p:cNvPr id="340389333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42383EC4-A954-5E66-1D9A-84DFF8062EE0}" type="slidenum">
              <a:rPr lang="en"/>
              <a:t/>
            </a:fld>
            <a:endParaRPr/>
          </a:p>
        </p:txBody>
      </p:sp>
      <p:sp>
        <p:nvSpPr>
          <p:cNvPr id="1931408754" name="Rectangle 1"/>
          <p:cNvSpPr/>
          <p:nvPr/>
        </p:nvSpPr>
        <p:spPr bwMode="auto">
          <a:xfrm flipH="0" flipV="0">
            <a:off x="691200" y="1218951"/>
            <a:ext cx="7637599" cy="248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Sensitivity to sample size: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even trivial effects can produce significant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-values, given sufficiently large sample sizes</a:t>
            </a:r>
            <a:endParaRPr sz="1200" b="0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Sensitivity to statistical power: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evidential value of a single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 de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pends on the statistical power of the test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>
                <a:solidFill>
                  <a:schemeClr val="accent3"/>
                </a:solidFill>
                <a:latin typeface="Montserrat"/>
              </a:rPr>
              <a:t>(Lakens 2022)</a:t>
            </a:r>
            <a:endParaRPr sz="1000" b="0" i="0" u="none" strike="noStrike" cap="none" spc="0">
              <a:solidFill>
                <a:schemeClr val="accent3"/>
              </a:solidFill>
              <a:latin typeface="Times New Roman"/>
              <a:cs typeface="Times New Roman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Sensitivity to base rate: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evidential value of a single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depends on the frequency of true hypotheses among all hypotheses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tested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in the scientific field (compare confirmatory RCTs with exploratory high-throughput genomics)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[Ioannidis 2005]</a:t>
            </a:r>
            <a:endParaRPr lang="en-US" sz="1000" b="0" i="0" u="none" strike="noStrike" cap="none" spc="0">
              <a:solidFill>
                <a:schemeClr val="accent3"/>
              </a:solidFill>
              <a:latin typeface="Times New Roman"/>
              <a:cs typeface="Times New Roman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Arbitrary cutoff: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 difference between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= .049 and </a:t>
            </a:r>
            <a:r>
              <a:rPr lang="en-US" sz="12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= .051 is not significant!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(Gelman &amp; Stern 2006, doi:10.1198/000313006X152649)</a:t>
            </a:r>
            <a:br>
              <a:rPr sz="1000" b="0">
                <a:solidFill>
                  <a:schemeClr val="accent3"/>
                </a:solidFill>
                <a:latin typeface="Montserrat"/>
              </a:rPr>
            </a:br>
            <a:r>
              <a:rPr sz="1200" b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sz="1200" b="0">
                <a:solidFill>
                  <a:schemeClr val="accent3"/>
                </a:solidFill>
                <a:latin typeface="Montserrat"/>
              </a:rPr>
              <a:t> risk of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dichotomous thinking and overlooking meaningful results just above the threshold.</a:t>
            </a:r>
            <a:endParaRPr sz="1200" b="0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5039140" name="Google Shape;25;p5"/>
          <p:cNvSpPr txBox="1">
            <a:spLocks noGrp="1"/>
          </p:cNvSpPr>
          <p:nvPr>
            <p:ph type="title"/>
          </p:nvPr>
        </p:nvSpPr>
        <p:spPr bwMode="auto">
          <a:xfrm>
            <a:off x="691200" y="-169066"/>
            <a:ext cx="7761600" cy="968999"/>
          </a:xfrm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pPr>
              <a:defRPr/>
            </a:pPr>
            <a:r>
              <a:rPr sz="2800"/>
              <a:t>A cascade of consequences</a:t>
            </a:r>
            <a:endParaRPr sz="2800"/>
          </a:p>
        </p:txBody>
      </p:sp>
      <p:sp>
        <p:nvSpPr>
          <p:cNvPr id="567128419" name="Google Shape;29;p5"/>
          <p:cNvSpPr txBox="1">
            <a:spLocks noGrp="1"/>
          </p:cNvSpPr>
          <p:nvPr>
            <p:ph type="sldNum" idx="12"/>
          </p:nvPr>
        </p:nvSpPr>
        <p:spPr bwMode="auto">
          <a:xfrm>
            <a:off x="8556774" y="4758432"/>
            <a:ext cx="548699" cy="308999"/>
          </a:xfrm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3607364-F182-FCDE-2B5B-88C1F5F75A52}" type="slidenum">
              <a:rPr lang="en"/>
              <a:t/>
            </a:fld>
            <a:endParaRPr/>
          </a:p>
        </p:txBody>
      </p:sp>
      <p:sp>
        <p:nvSpPr>
          <p:cNvPr id="369896484" name="Rectangle 1"/>
          <p:cNvSpPr/>
          <p:nvPr/>
        </p:nvSpPr>
        <p:spPr bwMode="auto">
          <a:xfrm flipH="0" flipV="0">
            <a:off x="691200" y="1218951"/>
            <a:ext cx="7760359" cy="2350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793" indent="-217793"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publication bias</a:t>
            </a:r>
            <a:b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when compounded with low statistical power, leads to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overestimation of effect sizes</a:t>
            </a:r>
            <a:endParaRPr lang="en-US" sz="1200" b="1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>
              <a:defRPr/>
            </a:pPr>
            <a:endParaRPr lang="en-US" sz="1200" b="1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>
              <a:buFont typeface="Arial"/>
              <a:buChar char="–"/>
              <a:defRPr/>
            </a:pPr>
            <a:r>
              <a:rPr lang="en-US" sz="1200" b="1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-hacking: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deliberate or involuntary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increases false positives, i.e. decreases replicability</a:t>
            </a:r>
            <a:endParaRPr lang="en-US" sz="1200" b="0" i="0" u="none" strike="noStrike" cap="none" spc="0">
              <a:solidFill>
                <a:schemeClr val="accent3"/>
              </a:solidFill>
              <a:latin typeface="Montserrat"/>
              <a:ea typeface="Montserrat"/>
              <a:cs typeface="Montserrat"/>
            </a:endParaRPr>
          </a:p>
          <a:p>
            <a:pPr marL="217793" indent="-217793">
              <a:buFont typeface="Arial"/>
              <a:buChar char="–"/>
              <a:defRPr/>
            </a:pPr>
            <a:endParaRPr lang="en-US" sz="1200" b="1" i="0" u="none" strike="noStrike" cap="none" spc="0">
              <a:solidFill>
                <a:schemeClr val="accent3"/>
              </a:solidFill>
              <a:latin typeface="Montserrat"/>
              <a:cs typeface="Montserrat"/>
            </a:endParaRPr>
          </a:p>
          <a:p>
            <a:pPr marL="217793" indent="-217793" algn="l">
              <a:lnSpc>
                <a:spcPct val="114999"/>
              </a:lnSpc>
              <a:spcBef>
                <a:spcPts val="863"/>
              </a:spcBef>
              <a:spcAft>
                <a:spcPts val="0"/>
              </a:spcAft>
              <a:buFont typeface="Arial"/>
              <a:buChar char="–"/>
              <a:defRPr/>
            </a:pP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obsessive overreliance on </a:t>
            </a:r>
            <a:r>
              <a:rPr lang="en-US" sz="1200" b="1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p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-values</a:t>
            </a:r>
            <a:b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occludes other sources of scientific evidence (prior information, plausible mechanism, consistency, etc.)</a:t>
            </a:r>
            <a:b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detrimental to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theorization efforts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(Meehl 1978, doi:10.1016/j.appsy.2004.02.001)</a:t>
            </a:r>
            <a:br>
              <a:rPr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</a:b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⇒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2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hinders the improvement of </a:t>
            </a:r>
            <a:r>
              <a:rPr lang="en-US" sz="1200" b="1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statistical literacy</a:t>
            </a:r>
            <a:endParaRPr sz="1200" b="0">
              <a:solidFill>
                <a:schemeClr val="accent3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773305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 sz="2400"/>
              <a:t>The pyramid of importance in statistics</a:t>
            </a:r>
            <a:endParaRPr lang="fr-FR" sz="2400"/>
          </a:p>
        </p:txBody>
      </p:sp>
      <p:sp>
        <p:nvSpPr>
          <p:cNvPr id="1154608786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691200" y="1242234"/>
            <a:ext cx="3376743" cy="602259"/>
          </a:xfrm>
        </p:spPr>
        <p:txBody>
          <a:bodyPr/>
          <a:lstStyle/>
          <a:p>
            <a:pPr marL="101599" indent="0" algn="ctr">
              <a:buNone/>
              <a:defRPr/>
            </a:pPr>
            <a:r>
              <a:rPr lang="fr-FR" b="1"/>
              <a:t>How we have learned...</a:t>
            </a:r>
            <a:endParaRPr/>
          </a:p>
        </p:txBody>
      </p:sp>
      <p:sp>
        <p:nvSpPr>
          <p:cNvPr id="705800522" name="Text Placeholder 2"/>
          <p:cNvSpPr>
            <a:spLocks noGrp="1"/>
          </p:cNvSpPr>
          <p:nvPr>
            <p:ph type="body" idx="2"/>
          </p:nvPr>
        </p:nvSpPr>
        <p:spPr bwMode="auto">
          <a:xfrm>
            <a:off x="4685499" y="1242234"/>
            <a:ext cx="3767400" cy="602259"/>
          </a:xfrm>
        </p:spPr>
        <p:txBody>
          <a:bodyPr/>
          <a:lstStyle/>
          <a:p>
            <a:pPr marL="101599" indent="0" algn="ctr">
              <a:buNone/>
              <a:defRPr/>
            </a:pPr>
            <a:r>
              <a:rPr lang="fr-FR" b="1"/>
              <a:t>...How we should do it</a:t>
            </a:r>
            <a:endParaRPr lang="fr-FR" b="1"/>
          </a:p>
        </p:txBody>
      </p:sp>
      <p:sp>
        <p:nvSpPr>
          <p:cNvPr id="1911780197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2689F77-37E5-F171-A873-2F5B15193FB0}" type="slidenum">
              <a:rPr lang="en"/>
              <a:t/>
            </a:fld>
            <a:endParaRPr lang="en"/>
          </a:p>
        </p:txBody>
      </p:sp>
      <p:pic>
        <p:nvPicPr>
          <p:cNvPr id="1325643273" name=""/>
          <p:cNvPicPr>
            <a:picLocks noChangeAspect="1"/>
          </p:cNvPicPr>
          <p:nvPr/>
        </p:nvPicPr>
        <p:blipFill>
          <a:blip r:embed="rId3"/>
          <a:srcRect l="2903" t="19700" r="55207" b="7486"/>
          <a:stretch/>
        </p:blipFill>
        <p:spPr bwMode="auto">
          <a:xfrm flipH="0" flipV="0">
            <a:off x="1513730" y="1935801"/>
            <a:ext cx="2752479" cy="2691303"/>
          </a:xfrm>
          <a:prstGeom prst="rect">
            <a:avLst/>
          </a:prstGeom>
        </p:spPr>
      </p:pic>
      <p:sp modelId="{119E85DA-B6D9-4E98-ACFE-1598C21C11AB}">
        <p:nvSpPr>
          <p:cNvPr id="816279589" name=""/>
          <p:cNvSpPr/>
          <p:nvPr/>
        </p:nvSpPr>
        <p:spPr bwMode="auto">
          <a:xfrm>
            <a:off x="141435" y="3744450"/>
            <a:ext cx="1189900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>
                <a:solidFill>
                  <a:srgbClr val="FFC000"/>
                </a:solidFill>
                <a:latin typeface="Montserrat Medium"/>
              </a:rPr>
              <a:t>p &lt; .05</a:t>
            </a:r>
            <a:endParaRPr sz="2000" b="1">
              <a:solidFill>
                <a:srgbClr val="FFC000"/>
              </a:solidFill>
              <a:latin typeface="Montserrat Medium"/>
            </a:endParaRPr>
          </a:p>
        </p:txBody>
      </p:sp>
      <p:sp modelId="{119E85DA-B6D9-4E98-ACFE-1598C21C11AB}">
        <p:nvSpPr>
          <p:cNvPr id="1764348350" name=""/>
          <p:cNvSpPr/>
          <p:nvPr/>
        </p:nvSpPr>
        <p:spPr bwMode="auto">
          <a:xfrm flipH="0" flipV="0">
            <a:off x="630315" y="2123172"/>
            <a:ext cx="1511655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>
                <a:solidFill>
                  <a:schemeClr val="accent1">
                    <a:lumMod val="75000"/>
                  </a:schemeClr>
                </a:solidFill>
                <a:latin typeface="Montserrat Medium"/>
              </a:rPr>
              <a:t>confidence intervals</a:t>
            </a:r>
            <a:endParaRPr sz="1400" b="1">
              <a:solidFill>
                <a:schemeClr val="accent1">
                  <a:lumMod val="75000"/>
                </a:schemeClr>
              </a:solidFill>
              <a:latin typeface="Montserrat Medium"/>
            </a:endParaRPr>
          </a:p>
        </p:txBody>
      </p:sp>
      <p:pic>
        <p:nvPicPr>
          <p:cNvPr id="2039230750" name=""/>
          <p:cNvPicPr>
            <a:picLocks noChangeAspect="1"/>
          </p:cNvPicPr>
          <p:nvPr/>
        </p:nvPicPr>
        <p:blipFill>
          <a:blip r:embed="rId3"/>
          <a:srcRect l="2903" t="19700" r="55207" b="7486"/>
          <a:stretch/>
        </p:blipFill>
        <p:spPr bwMode="auto">
          <a:xfrm rot="0" flipH="0" flipV="0">
            <a:off x="4584429" y="1935801"/>
            <a:ext cx="2752479" cy="2691302"/>
          </a:xfrm>
          <a:prstGeom prst="rect">
            <a:avLst/>
          </a:prstGeom>
        </p:spPr>
      </p:pic>
      <p:sp modelId="{119E85DA-B6D9-4E98-ACFE-1598C21C11AB}">
        <p:nvSpPr>
          <p:cNvPr id="1762430376" name=""/>
          <p:cNvSpPr/>
          <p:nvPr/>
        </p:nvSpPr>
        <p:spPr bwMode="auto">
          <a:xfrm rot="0" flipH="0" flipV="0">
            <a:off x="7430511" y="3795518"/>
            <a:ext cx="1565901" cy="37926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>
                <a:solidFill>
                  <a:srgbClr val="FFC000"/>
                </a:solidFill>
                <a:latin typeface="Montserrat Medium"/>
              </a:rPr>
              <a:t>confidence</a:t>
            </a:r>
            <a:br>
              <a:rPr lang="fr-FR" sz="2000" b="1">
                <a:solidFill>
                  <a:srgbClr val="FFC000"/>
                </a:solidFill>
                <a:latin typeface="Montserrat Medium"/>
              </a:rPr>
            </a:br>
            <a:r>
              <a:rPr lang="fr-FR" sz="2000" b="1">
                <a:solidFill>
                  <a:srgbClr val="FFC000"/>
                </a:solidFill>
                <a:latin typeface="Montserrat Medium"/>
              </a:rPr>
              <a:t>intervals</a:t>
            </a:r>
            <a:endParaRPr sz="2000" b="1">
              <a:solidFill>
                <a:srgbClr val="FFC000"/>
              </a:solidFill>
              <a:latin typeface="Montserrat Medium"/>
            </a:endParaRPr>
          </a:p>
        </p:txBody>
      </p:sp>
      <p:sp modelId="{119E85DA-B6D9-4E98-ACFE-1598C21C11AB}">
        <p:nvSpPr>
          <p:cNvPr id="1082159392" name=""/>
          <p:cNvSpPr/>
          <p:nvPr/>
        </p:nvSpPr>
        <p:spPr bwMode="auto">
          <a:xfrm rot="0" flipH="0" flipV="0">
            <a:off x="7079440" y="2933811"/>
            <a:ext cx="1916973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>
                <a:solidFill>
                  <a:srgbClr val="92D050"/>
                </a:solidFill>
                <a:latin typeface="Montserrat Medium"/>
              </a:rPr>
              <a:t>estimate/</a:t>
            </a:r>
            <a:br>
              <a:rPr lang="fr-FR" sz="1600" b="1">
                <a:solidFill>
                  <a:srgbClr val="92D050"/>
                </a:solidFill>
                <a:latin typeface="Montserrat Medium"/>
              </a:rPr>
            </a:br>
            <a:r>
              <a:rPr lang="fr-FR" sz="1600" b="1">
                <a:solidFill>
                  <a:srgbClr val="92D050"/>
                </a:solidFill>
                <a:latin typeface="Montserrat Medium"/>
              </a:rPr>
              <a:t>effect size</a:t>
            </a:r>
            <a:endParaRPr sz="1600" b="1">
              <a:solidFill>
                <a:srgbClr val="92D050"/>
              </a:solidFill>
              <a:latin typeface="Montserrat Medium"/>
            </a:endParaRPr>
          </a:p>
        </p:txBody>
      </p:sp>
      <p:sp modelId="{119E85DA-B6D9-4E98-ACFE-1598C21C11AB}">
        <p:nvSpPr>
          <p:cNvPr id="2014172414" name=""/>
          <p:cNvSpPr/>
          <p:nvPr/>
        </p:nvSpPr>
        <p:spPr bwMode="auto">
          <a:xfrm rot="0" flipH="0" flipV="0">
            <a:off x="6585818" y="2123172"/>
            <a:ext cx="1511654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l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>
                <a:solidFill>
                  <a:schemeClr val="accent1">
                    <a:lumMod val="75000"/>
                  </a:schemeClr>
                </a:solidFill>
                <a:latin typeface="Montserrat Medium"/>
              </a:rPr>
              <a:t>p-values</a:t>
            </a:r>
            <a:endParaRPr sz="1400" b="1">
              <a:solidFill>
                <a:schemeClr val="accent1">
                  <a:lumMod val="75000"/>
                </a:schemeClr>
              </a:solidFill>
              <a:latin typeface="Montserrat Medium"/>
            </a:endParaRPr>
          </a:p>
        </p:txBody>
      </p:sp>
      <p:sp modelId="{119E85DA-B6D9-4E98-ACFE-1598C21C11AB}">
        <p:nvSpPr>
          <p:cNvPr id="1169892651" name=""/>
          <p:cNvSpPr/>
          <p:nvPr/>
        </p:nvSpPr>
        <p:spPr bwMode="auto">
          <a:xfrm flipH="0" flipV="0">
            <a:off x="-180316" y="2933811"/>
            <a:ext cx="1916974" cy="492813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spcFirstLastPara="0" vert="horz" wrap="square" lIns="20317" tIns="20317" rIns="20317" bIns="20317" numCol="1" spcCol="1266" anchor="ctr" anchorCtr="0">
            <a:noAutofit/>
          </a:bodyPr>
          <a:lstStyle/>
          <a:p>
            <a:pPr lvl="0" algn="r" defTabSz="71119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>
                <a:solidFill>
                  <a:srgbClr val="92D050"/>
                </a:solidFill>
                <a:latin typeface="Montserrat Medium"/>
              </a:rPr>
              <a:t>estimate/</a:t>
            </a:r>
            <a:br>
              <a:rPr lang="fr-FR" sz="1600" b="1">
                <a:solidFill>
                  <a:srgbClr val="92D050"/>
                </a:solidFill>
                <a:latin typeface="Montserrat Medium"/>
              </a:rPr>
            </a:br>
            <a:r>
              <a:rPr lang="fr-FR" sz="1600" b="1">
                <a:solidFill>
                  <a:srgbClr val="92D050"/>
                </a:solidFill>
                <a:latin typeface="Montserrat Medium"/>
              </a:rPr>
              <a:t>effect size</a:t>
            </a:r>
            <a:endParaRPr sz="1600" b="1">
              <a:solidFill>
                <a:srgbClr val="92D050"/>
              </a:solidFill>
              <a:latin typeface="Montserrat Medium"/>
            </a:endParaRPr>
          </a:p>
        </p:txBody>
      </p:sp>
      <p:sp>
        <p:nvSpPr>
          <p:cNvPr id="726574603" name="Text Placeholder 1"/>
          <p:cNvSpPr>
            <a:spLocks noGrp="1"/>
          </p:cNvSpPr>
          <p:nvPr>
            <p:ph type="body" idx="1"/>
          </p:nvPr>
        </p:nvSpPr>
        <p:spPr bwMode="auto">
          <a:xfrm flipH="0" flipV="0">
            <a:off x="2737307" y="2194733"/>
            <a:ext cx="3376742" cy="421250"/>
          </a:xfrm>
        </p:spPr>
        <p:txBody>
          <a:bodyPr/>
          <a:lstStyle/>
          <a:p>
            <a:pPr marL="101598" indent="0" algn="ctr">
              <a:buNone/>
              <a:defRPr/>
            </a:pPr>
            <a:r>
              <a:rPr lang="fr-FR" sz="1400" b="1"/>
              <a:t>the icing on the cake</a:t>
            </a:r>
            <a:endParaRPr sz="1400"/>
          </a:p>
        </p:txBody>
      </p:sp>
      <p:sp>
        <p:nvSpPr>
          <p:cNvPr id="1583038290" name="Text Placeholder 1"/>
          <p:cNvSpPr>
            <a:spLocks noGrp="1"/>
          </p:cNvSpPr>
          <p:nvPr>
            <p:ph type="body" idx="1"/>
          </p:nvPr>
        </p:nvSpPr>
        <p:spPr bwMode="auto">
          <a:xfrm flipH="0" flipV="0">
            <a:off x="3600499" y="3813983"/>
            <a:ext cx="1544524" cy="421250"/>
          </a:xfrm>
        </p:spPr>
        <p:txBody>
          <a:bodyPr/>
          <a:lstStyle/>
          <a:p>
            <a:pPr marL="101598" indent="0" algn="ctr">
              <a:buNone/>
              <a:defRPr/>
            </a:pPr>
            <a:r>
              <a:rPr lang="fr-FR" sz="2000" b="1"/>
              <a:t>the cake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80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23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17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15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430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230472" name="Title 4"/>
          <p:cNvSpPr>
            <a:spLocks noGrp="1"/>
          </p:cNvSpPr>
          <p:nvPr>
            <p:ph type="title"/>
          </p:nvPr>
        </p:nvSpPr>
        <p:spPr bwMode="auto">
          <a:xfrm>
            <a:off x="691200" y="-73816"/>
            <a:ext cx="7761600" cy="968999"/>
          </a:xfrm>
        </p:spPr>
        <p:txBody>
          <a:bodyPr/>
          <a:lstStyle/>
          <a:p>
            <a:pPr>
              <a:defRPr/>
            </a:pPr>
            <a:r>
              <a:rPr lang="fr-FR" sz="2800"/>
              <a:t>How </a:t>
            </a:r>
            <a:r>
              <a:rPr lang="fr-FR" sz="2800"/>
              <a:t>did</a:t>
            </a:r>
            <a:r>
              <a:rPr lang="fr-FR" sz="2800"/>
              <a:t> </a:t>
            </a:r>
            <a:r>
              <a:rPr lang="fr-FR" sz="2800"/>
              <a:t>we</a:t>
            </a:r>
            <a:r>
              <a:rPr lang="fr-FR" sz="2800"/>
              <a:t> </a:t>
            </a:r>
            <a:r>
              <a:rPr lang="fr-FR" sz="2800"/>
              <a:t>get</a:t>
            </a:r>
            <a:r>
              <a:rPr lang="fr-FR" sz="2800"/>
              <a:t> </a:t>
            </a:r>
            <a:r>
              <a:rPr lang="fr-FR" sz="2800"/>
              <a:t>there</a:t>
            </a:r>
            <a:r>
              <a:rPr lang="fr-FR" sz="2800"/>
              <a:t>?</a:t>
            </a:r>
            <a:endParaRPr lang="fr-FR" sz="3200" b="0"/>
          </a:p>
        </p:txBody>
      </p:sp>
      <p:sp>
        <p:nvSpPr>
          <p:cNvPr id="1244981298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410909-B049-26F1-6204-B8994607203B}" type="slidenum">
              <a:rPr lang="en"/>
              <a:t/>
            </a:fld>
            <a:endParaRPr lang="en"/>
          </a:p>
        </p:txBody>
      </p:sp>
      <p:sp>
        <p:nvSpPr>
          <p:cNvPr id="1327244425" name="Google Shape;120;p18"/>
          <p:cNvSpPr txBox="1"/>
          <p:nvPr/>
        </p:nvSpPr>
        <p:spPr bwMode="auto">
          <a:xfrm flipH="0" flipV="0">
            <a:off x="456890" y="1148605"/>
            <a:ext cx="8374233" cy="101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1925+ </a:t>
            </a:r>
            <a:r>
              <a:rPr lang="en-US" sz="1200">
                <a:solidFill>
                  <a:schemeClr val="accent3"/>
                </a:solidFill>
              </a:rPr>
              <a:t>:</a:t>
            </a:r>
            <a:r>
              <a:rPr lang="en-US" sz="1200" b="0">
                <a:solidFill>
                  <a:schemeClr val="accent3"/>
                </a:solidFill>
              </a:rPr>
              <a:t> Ronald Fischer develops “significance testing” to provide a mathematically rigorous treatment of randomness in data, so as to extract useful information from </a:t>
            </a:r>
            <a:r>
              <a:rPr lang="en-US" sz="1200">
                <a:solidFill>
                  <a:schemeClr val="accent3"/>
                </a:solidFill>
              </a:rPr>
              <a:t>small samples</a:t>
            </a:r>
            <a:r>
              <a:rPr lang="en-US" sz="1200" b="0">
                <a:solidFill>
                  <a:schemeClr val="accent3"/>
                </a:solidFill>
              </a:rPr>
              <a:t>. He restricted his procedure to </a:t>
            </a:r>
            <a:r>
              <a:rPr lang="en-US" sz="1200">
                <a:solidFill>
                  <a:schemeClr val="accent3"/>
                </a:solidFill>
              </a:rPr>
              <a:t>exploratory research</a:t>
            </a:r>
            <a:r>
              <a:rPr lang="en-US" sz="1200" b="0">
                <a:solidFill>
                  <a:schemeClr val="accent3"/>
                </a:solidFill>
              </a:rPr>
              <a:t> (when we have no theory and no hypothesis), insisted that the results made sense only for </a:t>
            </a:r>
            <a:r>
              <a:rPr lang="en-US" sz="1200" b="1">
                <a:solidFill>
                  <a:schemeClr val="accent3"/>
                </a:solidFill>
              </a:rPr>
              <a:t>well </a:t>
            </a:r>
            <a:r>
              <a:rPr lang="en-US" sz="1200">
                <a:solidFill>
                  <a:schemeClr val="accent3"/>
                </a:solidFill>
              </a:rPr>
              <a:t>controlled designs</a:t>
            </a:r>
            <a:r>
              <a:rPr lang="en-US" sz="1200" b="0">
                <a:solidFill>
                  <a:schemeClr val="accent3"/>
                </a:solidFill>
              </a:rPr>
              <a:t>, and viewed individual </a:t>
            </a:r>
            <a:r>
              <a:rPr lang="en-US" sz="1200" b="0" i="1">
                <a:solidFill>
                  <a:schemeClr val="accent3"/>
                </a:solidFill>
              </a:rPr>
              <a:t>p</a:t>
            </a:r>
            <a:r>
              <a:rPr lang="en-US" sz="1200" b="0">
                <a:solidFill>
                  <a:schemeClr val="accent3"/>
                </a:solidFill>
              </a:rPr>
              <a:t> values as </a:t>
            </a:r>
            <a:r>
              <a:rPr lang="en-US" sz="1200" b="0">
                <a:solidFill>
                  <a:schemeClr val="accent3"/>
                </a:solidFill>
              </a:rPr>
              <a:t>mere data for </a:t>
            </a:r>
            <a:r>
              <a:rPr lang="en-US" sz="1200">
                <a:solidFill>
                  <a:schemeClr val="accent3"/>
                </a:solidFill>
              </a:rPr>
              <a:t>meta-analysis</a:t>
            </a:r>
            <a:r>
              <a:rPr lang="en-US" sz="1200" b="0">
                <a:solidFill>
                  <a:schemeClr val="accent3"/>
                </a:solidFill>
              </a:rPr>
              <a:t>.</a:t>
            </a:r>
            <a:endParaRPr/>
          </a:p>
        </p:txBody>
      </p:sp>
      <p:sp>
        <p:nvSpPr>
          <p:cNvPr id="185444701" name="Rectangle 12"/>
          <p:cNvSpPr/>
          <p:nvPr/>
        </p:nvSpPr>
        <p:spPr bwMode="auto">
          <a:xfrm flipH="0" flipV="0">
            <a:off x="522534" y="4164680"/>
            <a:ext cx="8319764" cy="701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i="0">
                <a:solidFill>
                  <a:schemeClr val="accent3"/>
                </a:solidFill>
                <a:latin typeface="Montserrat"/>
              </a:rPr>
              <a:t>Gigerenzer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(2004).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Mindless statistics</a:t>
            </a:r>
            <a:r>
              <a:rPr lang="en-US" sz="1000">
                <a:solidFill>
                  <a:schemeClr val="accent3"/>
                </a:solidFill>
                <a:latin typeface="Montserrat"/>
              </a:rPr>
              <a:t>.</a:t>
            </a:r>
            <a:r>
              <a:rPr lang="en-US" sz="1000" i="1">
                <a:solidFill>
                  <a:schemeClr val="accent3"/>
                </a:solidFill>
                <a:latin typeface="Montserrat"/>
              </a:rPr>
              <a:t> 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The Journal of Socio-Economics (</a:t>
            </a:r>
            <a:r>
              <a:rPr lang="en-US" sz="1000" i="0" u="sng">
                <a:solidFill>
                  <a:schemeClr val="accent3"/>
                </a:solidFill>
                <a:latin typeface="Montserrat"/>
                <a:hlinkClick r:id="rId3" tooltip="Gigerenzer (2004). Mindless statistics"/>
              </a:rPr>
              <a:t>doi:10.1016/j.socec.2004.09.033</a:t>
            </a:r>
            <a:r>
              <a:rPr lang="en-US" sz="1000" i="0">
                <a:solidFill>
                  <a:schemeClr val="accent3"/>
                </a:solidFill>
                <a:latin typeface="Montserrat"/>
              </a:rPr>
              <a:t>)</a:t>
            </a:r>
            <a:endParaRPr lang="en-US" sz="1000" i="1">
              <a:solidFill>
                <a:schemeClr val="accent3"/>
              </a:solidFill>
              <a:latin typeface="Montserrat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Nuzzo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(2014).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Scientific method: Statistical errors.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N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ature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 (</a:t>
            </a:r>
            <a:r>
              <a:rPr lang="en-US" sz="1000" b="0" i="0" u="sng" strike="noStrike" cap="none" spc="0">
                <a:solidFill>
                  <a:schemeClr val="hlink"/>
                </a:solidFill>
                <a:latin typeface="Montserrat"/>
                <a:ea typeface="Montserrat"/>
                <a:cs typeface="Montserrat"/>
                <a:hlinkClick r:id="rId4" tooltip="Nuzzo (2014). Scientific method: Statistical errors"/>
              </a:rPr>
              <a:t>doi:10.1038/506150a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000" i="1">
              <a:solidFill>
                <a:schemeClr val="accent3"/>
              </a:solidFill>
              <a:latin typeface="Montserrat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000" i="0">
                <a:solidFill>
                  <a:schemeClr val="accent3"/>
                </a:solidFill>
                <a:latin typeface="Montserrat"/>
              </a:rPr>
              <a:t>Perezgonzalez (2015). </a:t>
            </a:r>
            <a:r>
              <a:rPr lang="en-US" sz="1000" b="0" i="1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Fisher, Neyman-Pearson or NHST? A tutorial for teaching data testing 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(</a:t>
            </a:r>
            <a:r>
              <a:rPr lang="en-US" sz="1000" b="0" i="0" u="sng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  <a:hlinkClick r:id="rId5" tooltip="Perezgonzalez (2015). Fisher, Neyman-Pearson or NHST? A tutorial for teaching data testing"/>
              </a:rPr>
              <a:t>doi.org/10.3389/fpsyg.2015.00223</a:t>
            </a:r>
            <a:r>
              <a:rPr lang="en-US" sz="1000" b="0" i="0" u="none" strike="noStrike" cap="none" spc="0">
                <a:solidFill>
                  <a:schemeClr val="accent3"/>
                </a:solidFill>
                <a:latin typeface="Montserrat"/>
                <a:ea typeface="Montserrat"/>
                <a:cs typeface="Montserrat"/>
              </a:rPr>
              <a:t>)</a:t>
            </a:r>
            <a:endParaRPr sz="1000" i="0">
              <a:solidFill>
                <a:schemeClr val="accent3"/>
              </a:solidFill>
              <a:latin typeface="Montserrat"/>
            </a:endParaRPr>
          </a:p>
          <a:p>
            <a:pPr>
              <a:defRPr/>
            </a:pPr>
            <a:endParaRPr lang="fr-FR" sz="1000" i="1">
              <a:solidFill>
                <a:schemeClr val="accent3"/>
              </a:solidFill>
              <a:latin typeface="Montserrat"/>
            </a:endParaRPr>
          </a:p>
        </p:txBody>
      </p:sp>
      <p:sp>
        <p:nvSpPr>
          <p:cNvPr id="1544682748" name="Google Shape;120;p18"/>
          <p:cNvSpPr txBox="1"/>
          <p:nvPr/>
        </p:nvSpPr>
        <p:spPr bwMode="auto">
          <a:xfrm flipH="0" flipV="0">
            <a:off x="456889" y="2276749"/>
            <a:ext cx="8374233" cy="78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1928+ </a:t>
            </a:r>
            <a:r>
              <a:rPr lang="en-US" sz="1200">
                <a:solidFill>
                  <a:schemeClr val="accent3"/>
                </a:solidFill>
              </a:rPr>
              <a:t>:</a:t>
            </a:r>
            <a:r>
              <a:rPr lang="en-US" sz="1200" b="0">
                <a:solidFill>
                  <a:schemeClr val="accent3"/>
                </a:solidFill>
              </a:rPr>
              <a:t> </a:t>
            </a:r>
            <a:r>
              <a:rPr lang="en-US" sz="1200" b="0">
                <a:solidFill>
                  <a:schemeClr val="accent3"/>
                </a:solidFill>
              </a:rPr>
              <a:t>Neyman</a:t>
            </a:r>
            <a:r>
              <a:rPr lang="en-US" sz="1200" b="0">
                <a:solidFill>
                  <a:schemeClr val="accent3"/>
                </a:solidFill>
              </a:rPr>
              <a:t> and Pearson set up to improve on Fisher’s approach and ended up inventing an entirely new procedure to be able to </a:t>
            </a:r>
            <a:r>
              <a:rPr lang="en-US" sz="1200">
                <a:solidFill>
                  <a:schemeClr val="accent3"/>
                </a:solidFill>
              </a:rPr>
              <a:t>decide between two competing hypotheses</a:t>
            </a:r>
            <a:r>
              <a:rPr lang="en-US" sz="1200" b="0">
                <a:solidFill>
                  <a:schemeClr val="accent3"/>
                </a:solidFill>
              </a:rPr>
              <a:t>, based on </a:t>
            </a:r>
            <a:r>
              <a:rPr lang="en-US" sz="1200">
                <a:solidFill>
                  <a:schemeClr val="accent3"/>
                </a:solidFill>
              </a:rPr>
              <a:t>effect size</a:t>
            </a:r>
            <a:r>
              <a:rPr lang="en-US" sz="1200" b="0">
                <a:solidFill>
                  <a:schemeClr val="accent3"/>
                </a:solidFill>
              </a:rPr>
              <a:t> and </a:t>
            </a:r>
            <a:r>
              <a:rPr lang="en-US" sz="1200">
                <a:solidFill>
                  <a:schemeClr val="accent3"/>
                </a:solidFill>
              </a:rPr>
              <a:t>type I and II error rates</a:t>
            </a:r>
            <a:r>
              <a:rPr lang="en-US" sz="1200" b="0">
                <a:solidFill>
                  <a:schemeClr val="accent3"/>
                </a:solidFill>
              </a:rPr>
              <a:t>. It was developed for quality control of standardized manufactured objects.</a:t>
            </a:r>
            <a:endParaRPr/>
          </a:p>
        </p:txBody>
      </p:sp>
      <p:sp>
        <p:nvSpPr>
          <p:cNvPr id="1998926468" name="Google Shape;120;p18"/>
          <p:cNvSpPr txBox="1"/>
          <p:nvPr/>
        </p:nvSpPr>
        <p:spPr bwMode="auto">
          <a:xfrm flipH="0" flipV="0">
            <a:off x="456889" y="3254649"/>
            <a:ext cx="8374233" cy="647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77798" indent="-177798">
              <a:lnSpc>
                <a:spcPct val="114999"/>
              </a:lnSpc>
              <a:defRPr/>
            </a:pPr>
            <a:r>
              <a:rPr lang="en-US" sz="1400">
                <a:solidFill>
                  <a:schemeClr val="accent3"/>
                </a:solidFill>
              </a:rPr>
              <a:t>1940 – 1942 :</a:t>
            </a:r>
            <a:r>
              <a:rPr lang="en-US" sz="1400" b="0">
                <a:solidFill>
                  <a:schemeClr val="accent3"/>
                </a:solidFill>
              </a:rPr>
              <a:t> </a:t>
            </a:r>
            <a:r>
              <a:rPr lang="en-US" sz="1200" b="0">
                <a:solidFill>
                  <a:schemeClr val="accent3"/>
                </a:solidFill>
              </a:rPr>
              <a:t>Statistical textbooks for psychologists blend Fisher and </a:t>
            </a:r>
            <a:r>
              <a:rPr lang="en-US" sz="1200" b="0">
                <a:solidFill>
                  <a:schemeClr val="accent3"/>
                </a:solidFill>
              </a:rPr>
              <a:t>Neyman</a:t>
            </a:r>
            <a:r>
              <a:rPr lang="en-US" sz="1200" b="0">
                <a:solidFill>
                  <a:schemeClr val="accent3"/>
                </a:solidFill>
              </a:rPr>
              <a:t>-Pearson procedures, creating inconsistent chimeras that have been </a:t>
            </a:r>
            <a:r>
              <a:rPr lang="en-US" sz="1200" b="0">
                <a:solidFill>
                  <a:schemeClr val="accent3"/>
                </a:solidFill>
              </a:rPr>
              <a:t>passed from generation to </a:t>
            </a:r>
            <a:r>
              <a:rPr lang="en-US" sz="1200" b="0">
                <a:solidFill>
                  <a:schemeClr val="accent3"/>
                </a:solidFill>
              </a:rPr>
              <a:t>generation, until us.</a:t>
            </a:r>
            <a:endParaRPr lang="en-US" sz="1200" b="0">
              <a:solidFill>
                <a:schemeClr val="accent3"/>
              </a:solidFill>
            </a:endParaRPr>
          </a:p>
          <a:p>
            <a:pPr marL="177798" indent="-177798">
              <a:lnSpc>
                <a:spcPct val="114999"/>
              </a:lnSpc>
              <a:defRPr/>
            </a:pPr>
            <a:endParaRPr lang="en-US" sz="1200" b="0">
              <a:solidFill>
                <a:schemeClr val="accent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176094" name="Text Placeholder 4"/>
          <p:cNvSpPr>
            <a:spLocks noGrp="1"/>
          </p:cNvSpPr>
          <p:nvPr>
            <p:ph type="body" idx="1"/>
          </p:nvPr>
        </p:nvSpPr>
        <p:spPr bwMode="auto">
          <a:xfrm>
            <a:off x="3165232" y="1146049"/>
            <a:ext cx="5007165" cy="3251399"/>
          </a:xfrm>
        </p:spPr>
        <p:txBody>
          <a:bodyPr/>
          <a:lstStyle/>
          <a:p>
            <a:pPr marL="38099" indent="0">
              <a:buNone/>
              <a:defRPr/>
            </a:pPr>
            <a:r>
              <a:rPr lang="en-US" sz="2000" i="1"/>
              <a:t>Inference </a:t>
            </a:r>
            <a:r>
              <a:rPr lang="en-US" sz="2000" i="1"/>
              <a:t>is the use of sensations already experienced to derive information about sensations not yet experienced, to construct physical objects, and to describe the past and future of these physical objects. </a:t>
            </a:r>
            <a:endParaRPr lang="en-US" sz="2000" i="1"/>
          </a:p>
          <a:p>
            <a:pPr marL="38099" indent="0">
              <a:buNone/>
              <a:defRPr/>
            </a:pPr>
            <a:endParaRPr lang="en-US" sz="2000" i="1"/>
          </a:p>
          <a:p>
            <a:pPr marL="38099" indent="0" algn="r">
              <a:buNone/>
              <a:defRPr/>
            </a:pPr>
            <a:r>
              <a:rPr lang="en-US" sz="1600" b="1">
                <a:solidFill>
                  <a:schemeClr val="accent1"/>
                </a:solidFill>
              </a:rPr>
              <a:t>Harold </a:t>
            </a:r>
            <a:r>
              <a:rPr lang="en-US" sz="1600" b="1">
                <a:solidFill>
                  <a:schemeClr val="accent1"/>
                </a:solidFill>
              </a:rPr>
              <a:t>Jeffreys</a:t>
            </a:r>
            <a:br>
              <a:rPr lang="en-US" sz="1600">
                <a:solidFill>
                  <a:schemeClr val="accent1"/>
                </a:solidFill>
              </a:rPr>
            </a:br>
            <a:r>
              <a:rPr lang="en-US" sz="1600">
                <a:solidFill>
                  <a:schemeClr val="accent1"/>
                </a:solidFill>
              </a:rPr>
              <a:t>Scientific Inference (1931)</a:t>
            </a:r>
            <a:endParaRPr lang="fr-FR" sz="1600">
              <a:solidFill>
                <a:schemeClr val="accent1"/>
              </a:solidFill>
            </a:endParaRPr>
          </a:p>
        </p:txBody>
      </p:sp>
      <p:sp>
        <p:nvSpPr>
          <p:cNvPr id="161253339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91466BCC-86AF-D37C-8268-28E3143869EA}" type="slidenum">
              <a:rPr lang="en"/>
              <a:t/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224191" name="Title 4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Everyday</a:t>
            </a:r>
            <a:r>
              <a:rPr lang="fr-FR"/>
              <a:t> (</a:t>
            </a:r>
            <a:r>
              <a:rPr lang="fr-FR"/>
              <a:t>perceptual</a:t>
            </a:r>
            <a:r>
              <a:rPr lang="fr-FR"/>
              <a:t>) </a:t>
            </a:r>
            <a:r>
              <a:rPr lang="fr-FR"/>
              <a:t>inference</a:t>
            </a:r>
            <a:endParaRPr lang="fr-FR"/>
          </a:p>
        </p:txBody>
      </p:sp>
      <p:sp>
        <p:nvSpPr>
          <p:cNvPr id="1723260035" name="Slide Number Placeholder 3"/>
          <p:cNvSpPr>
            <a:spLocks noGrp="1"/>
          </p:cNvSpPr>
          <p:nvPr>
            <p:ph type="sldNum" idx="12"/>
          </p:nvPr>
        </p:nvSpPr>
        <p:spPr bwMode="auto"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196F56BC-E8F4-FD3C-230F-D61F3A1F5603}" type="slidenum">
              <a:rPr lang="en"/>
              <a:t/>
            </a:fld>
            <a:endParaRPr lang="en"/>
          </a:p>
        </p:txBody>
      </p:sp>
      <p:pic>
        <p:nvPicPr>
          <p:cNvPr id="1265928936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10000" t="7576" r="67380" b="49160"/>
          <a:stretch/>
        </p:blipFill>
        <p:spPr bwMode="auto">
          <a:xfrm>
            <a:off x="1259631" y="4067928"/>
            <a:ext cx="616507" cy="808077"/>
          </a:xfrm>
          <a:prstGeom prst="rect">
            <a:avLst/>
          </a:prstGeom>
          <a:noFill/>
        </p:spPr>
      </p:pic>
      <p:pic>
        <p:nvPicPr>
          <p:cNvPr id="770413443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70357" t="8321" r="10090" b="50000"/>
          <a:stretch/>
        </p:blipFill>
        <p:spPr bwMode="auto">
          <a:xfrm>
            <a:off x="7138674" y="4168827"/>
            <a:ext cx="532911" cy="692372"/>
          </a:xfrm>
          <a:prstGeom prst="rect">
            <a:avLst/>
          </a:prstGeom>
          <a:noFill/>
        </p:spPr>
      </p:pic>
      <p:pic>
        <p:nvPicPr>
          <p:cNvPr id="1185534548" name="Picture 2" descr="Z:\media\truecrypt1\pro\teaching\2020_EcoleDoctorale_Stats\1-01\five-senses.jpg"/>
          <p:cNvPicPr>
            <a:picLocks noChangeAspect="1" noChangeArrowheads="1"/>
          </p:cNvPicPr>
          <p:nvPr/>
        </p:nvPicPr>
        <p:blipFill>
          <a:blip r:embed="rId3"/>
          <a:srcRect l="60671" t="60898" r="7284" b="6643"/>
          <a:stretch/>
        </p:blipFill>
        <p:spPr bwMode="auto">
          <a:xfrm>
            <a:off x="4130661" y="4168828"/>
            <a:ext cx="873384" cy="606276"/>
          </a:xfrm>
          <a:prstGeom prst="rect">
            <a:avLst/>
          </a:prstGeom>
          <a:noFill/>
        </p:spPr>
      </p:pic>
      <p:pic>
        <p:nvPicPr>
          <p:cNvPr id="1846373839" name="Picture 4" descr="Z:\media\truecrypt1\pro\teaching\2020_EcoleDoctorale_Stats\1-01\cookies.jpg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948263" y="1497300"/>
            <a:ext cx="913734" cy="913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22815349" name="Picture 3" descr="Z:\media\truecrypt1\pro\teaching\2020_EcoleDoctorale_Stats\1-01\mésanges.jpg"/>
          <p:cNvPicPr>
            <a:picLocks noChangeAspect="1" noChangeArrowheads="1"/>
          </p:cNvPicPr>
          <p:nvPr/>
        </p:nvPicPr>
        <p:blipFill>
          <a:blip r:embed="rId5"/>
          <a:srcRect l="-101" t="0" r="56504" b="41630"/>
          <a:stretch/>
        </p:blipFill>
        <p:spPr bwMode="auto">
          <a:xfrm>
            <a:off x="992712" y="1368580"/>
            <a:ext cx="1172189" cy="11711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36302036" name="Picture 3" descr="Z:\media\truecrypt1\pro\teaching\2020_EcoleDoctorale_Stats\1-01\emoji.jpg"/>
          <p:cNvPicPr>
            <a:picLocks noChangeAspect="1" noChangeArrowheads="1"/>
          </p:cNvPicPr>
          <p:nvPr/>
        </p:nvPicPr>
        <p:blipFill>
          <a:blip r:embed="rId6"/>
          <a:srcRect l="0" t="-228" r="50000" b="50228"/>
          <a:stretch/>
        </p:blipFill>
        <p:spPr bwMode="auto">
          <a:xfrm>
            <a:off x="4099362" y="1480104"/>
            <a:ext cx="935983" cy="935983"/>
          </a:xfrm>
          <a:prstGeom prst="rect">
            <a:avLst/>
          </a:prstGeom>
          <a:noFill/>
        </p:spPr>
      </p:pic>
      <p:cxnSp>
        <p:nvCxnSpPr>
          <p:cNvPr id="742895314" name="Straight Arrow Connector 16"/>
          <p:cNvCxnSpPr>
            <a:cxnSpLocks/>
            <a:stCxn id="593466345" idx="2"/>
          </p:cNvCxnSpPr>
          <p:nvPr/>
        </p:nvCxnSpPr>
        <p:spPr bwMode="auto">
          <a:xfrm flipH="1">
            <a:off x="1705545" y="3499547"/>
            <a:ext cx="157882" cy="512361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0563653" name="Straight Arrow Connector 18"/>
          <p:cNvCxnSpPr>
            <a:cxnSpLocks/>
            <a:stCxn id="2071243182" idx="2"/>
          </p:cNvCxnSpPr>
          <p:nvPr/>
        </p:nvCxnSpPr>
        <p:spPr bwMode="auto">
          <a:xfrm flipH="1">
            <a:off x="4644007" y="3627766"/>
            <a:ext cx="107399" cy="454963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4654059" name="Straight Arrow Connector 20"/>
          <p:cNvCxnSpPr>
            <a:cxnSpLocks/>
          </p:cNvCxnSpPr>
          <p:nvPr/>
        </p:nvCxnSpPr>
        <p:spPr bwMode="auto">
          <a:xfrm flipH="1">
            <a:off x="7477139" y="3755729"/>
            <a:ext cx="105520" cy="312197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812107" name="Straight Arrow Connector 21"/>
          <p:cNvCxnSpPr>
            <a:cxnSpLocks/>
            <a:stCxn id="1265928936" idx="0"/>
            <a:endCxn id="1522815349" idx="4"/>
          </p:cNvCxnSpPr>
          <p:nvPr/>
        </p:nvCxnSpPr>
        <p:spPr bwMode="auto">
          <a:xfrm flipV="1">
            <a:off x="1567885" y="2539753"/>
            <a:ext cx="10921" cy="152817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466345" name="Picture 2" descr="Z:\media\truecrypt1\pro\teaching\2020_EcoleDoctorale_Stats\1-01\bird-sonogram.jpg"/>
          <p:cNvPicPr>
            <a:picLocks noChangeAspect="1" noChangeArrowheads="1"/>
          </p:cNvPicPr>
          <p:nvPr/>
        </p:nvPicPr>
        <p:blipFill>
          <a:blip r:embed="rId7"/>
          <a:srcRect l="7652" t="27549" r="48788" b="15789"/>
          <a:stretch/>
        </p:blipFill>
        <p:spPr bwMode="auto">
          <a:xfrm>
            <a:off x="1387105" y="2866905"/>
            <a:ext cx="952645" cy="632643"/>
          </a:xfrm>
          <a:prstGeom prst="rect">
            <a:avLst/>
          </a:prstGeom>
          <a:noFill/>
        </p:spPr>
      </p:pic>
      <p:cxnSp>
        <p:nvCxnSpPr>
          <p:cNvPr id="327317932" name="Straight Arrow Connector 25"/>
          <p:cNvCxnSpPr>
            <a:cxnSpLocks/>
          </p:cNvCxnSpPr>
          <p:nvPr/>
        </p:nvCxnSpPr>
        <p:spPr bwMode="auto">
          <a:xfrm flipV="1">
            <a:off x="4567354" y="2539755"/>
            <a:ext cx="0" cy="15429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749700" name="Straight Arrow Connector 31"/>
          <p:cNvCxnSpPr>
            <a:cxnSpLocks/>
          </p:cNvCxnSpPr>
          <p:nvPr/>
        </p:nvCxnSpPr>
        <p:spPr bwMode="auto">
          <a:xfrm flipV="1">
            <a:off x="7405130" y="2539755"/>
            <a:ext cx="0" cy="15429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1243182" name="Picture 4" descr="Z:\media\truecrypt1\pro\teaching\2020_EcoleDoctorale_Stats\1-01\facial-expressionsv1v2v4.jpg"/>
          <p:cNvPicPr>
            <a:picLocks noChangeAspect="1" noChangeArrowheads="1"/>
          </p:cNvPicPr>
          <p:nvPr/>
        </p:nvPicPr>
        <p:blipFill>
          <a:blip r:embed="rId8"/>
          <a:srcRect l="60049" t="25051" r="19974" b="50168"/>
          <a:stretch/>
        </p:blipFill>
        <p:spPr bwMode="auto">
          <a:xfrm>
            <a:off x="4461321" y="2866905"/>
            <a:ext cx="580171" cy="760861"/>
          </a:xfrm>
          <a:prstGeom prst="rect">
            <a:avLst/>
          </a:prstGeom>
          <a:noFill/>
        </p:spPr>
      </p:pic>
      <p:pic>
        <p:nvPicPr>
          <p:cNvPr id="1131247991" name="Picture 5" descr="Z:\media\truecrypt1\pro\teaching\2020_EcoleDoctorale_Stats\1-01\steam.jpg"/>
          <p:cNvPicPr>
            <a:picLocks noChangeAspect="1" noChangeArrowheads="1"/>
          </p:cNvPicPr>
          <p:nvPr/>
        </p:nvPicPr>
        <p:blipFill>
          <a:blip r:embed="rId9"/>
          <a:srcRect l="13830" t="0" r="19857" b="28093"/>
          <a:stretch/>
        </p:blipFill>
        <p:spPr bwMode="auto">
          <a:xfrm>
            <a:off x="7333122" y="2866903"/>
            <a:ext cx="710121" cy="810938"/>
          </a:xfrm>
          <a:prstGeom prst="rect">
            <a:avLst/>
          </a:prstGeom>
          <a:noFill/>
        </p:spPr>
      </p:pic>
      <p:sp>
        <p:nvSpPr>
          <p:cNvPr id="70700821" name="TextBox 37"/>
          <p:cNvSpPr txBox="1"/>
          <p:nvPr/>
        </p:nvSpPr>
        <p:spPr bwMode="auto">
          <a:xfrm>
            <a:off x="1823422" y="3781393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1708554192" name="TextBox 38"/>
          <p:cNvSpPr txBox="1"/>
          <p:nvPr/>
        </p:nvSpPr>
        <p:spPr bwMode="auto">
          <a:xfrm>
            <a:off x="4751407" y="3795885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2049432920" name="TextBox 39"/>
          <p:cNvSpPr txBox="1"/>
          <p:nvPr/>
        </p:nvSpPr>
        <p:spPr bwMode="auto">
          <a:xfrm>
            <a:off x="7584062" y="3795885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s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ensory input</a:t>
            </a:r>
            <a:endParaRPr/>
          </a:p>
        </p:txBody>
      </p:sp>
      <p:sp>
        <p:nvSpPr>
          <p:cNvPr id="1041142016" name="TextBox 41"/>
          <p:cNvSpPr txBox="1"/>
          <p:nvPr/>
        </p:nvSpPr>
        <p:spPr bwMode="auto">
          <a:xfrm>
            <a:off x="410755" y="2589905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794888061" name="TextBox 42"/>
          <p:cNvSpPr txBox="1"/>
          <p:nvPr/>
        </p:nvSpPr>
        <p:spPr bwMode="auto">
          <a:xfrm>
            <a:off x="3419871" y="2589903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1853218100" name="TextBox 43"/>
          <p:cNvSpPr txBox="1"/>
          <p:nvPr/>
        </p:nvSpPr>
        <p:spPr bwMode="auto">
          <a:xfrm>
            <a:off x="6228183" y="2589903"/>
            <a:ext cx="113690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200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</p:txBody>
      </p:sp>
      <p:sp>
        <p:nvSpPr>
          <p:cNvPr id="748948541" name="TextBox 45"/>
          <p:cNvSpPr txBox="1"/>
          <p:nvPr/>
        </p:nvSpPr>
        <p:spPr bwMode="auto">
          <a:xfrm>
            <a:off x="1835695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cxnSp>
        <p:nvCxnSpPr>
          <p:cNvPr id="806398072" name="Straight Arrow Connector 46"/>
          <p:cNvCxnSpPr>
            <a:cxnSpLocks/>
          </p:cNvCxnSpPr>
          <p:nvPr/>
        </p:nvCxnSpPr>
        <p:spPr bwMode="auto">
          <a:xfrm>
            <a:off x="1705545" y="2589904"/>
            <a:ext cx="170593" cy="413892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266664" name="TextBox 50"/>
          <p:cNvSpPr txBox="1"/>
          <p:nvPr/>
        </p:nvSpPr>
        <p:spPr bwMode="auto">
          <a:xfrm>
            <a:off x="4751406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sp>
        <p:nvSpPr>
          <p:cNvPr id="69885672" name="TextBox 51"/>
          <p:cNvSpPr txBox="1"/>
          <p:nvPr/>
        </p:nvSpPr>
        <p:spPr bwMode="auto">
          <a:xfrm>
            <a:off x="7584061" y="2589904"/>
            <a:ext cx="1452432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i</a:t>
            </a:r>
            <a:r>
              <a:rPr lang="en-US" sz="1200">
                <a:solidFill>
                  <a:schemeClr val="accent3"/>
                </a:solidFill>
                <a:latin typeface="Montserrat"/>
              </a:rPr>
              <a:t>nternal model</a:t>
            </a:r>
            <a:endParaRPr/>
          </a:p>
        </p:txBody>
      </p:sp>
      <p:cxnSp>
        <p:nvCxnSpPr>
          <p:cNvPr id="2094839812" name="Straight Arrow Connector 52"/>
          <p:cNvCxnSpPr>
            <a:cxnSpLocks/>
            <a:endCxn id="2071243182" idx="0"/>
          </p:cNvCxnSpPr>
          <p:nvPr/>
        </p:nvCxnSpPr>
        <p:spPr bwMode="auto">
          <a:xfrm>
            <a:off x="4697707" y="2539753"/>
            <a:ext cx="53699" cy="32715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223134" name="Straight Arrow Connector 55"/>
          <p:cNvCxnSpPr>
            <a:cxnSpLocks/>
          </p:cNvCxnSpPr>
          <p:nvPr/>
        </p:nvCxnSpPr>
        <p:spPr bwMode="auto">
          <a:xfrm>
            <a:off x="7542129" y="2539753"/>
            <a:ext cx="53699" cy="32715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81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30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1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88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21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81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317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74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39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9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83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2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2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8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411120" name="Google Shape;87;p14"/>
          <p:cNvSpPr txBox="1"/>
          <p:nvPr/>
        </p:nvSpPr>
        <p:spPr bwMode="auto">
          <a:xfrm>
            <a:off x="3465273" y="2266128"/>
            <a:ext cx="2446499" cy="432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100000"/>
              </a:lnSpc>
              <a:spcBef>
                <a:spcPts val="599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▣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□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indent="0" algn="ctr">
              <a:spcBef>
                <a:spcPts val="0"/>
              </a:spcBef>
              <a:buFont typeface="Montserrat"/>
              <a:buNone/>
              <a:defRPr/>
            </a:pPr>
            <a:r>
              <a:rPr lang="en-US" sz="2000" b="1">
                <a:solidFill>
                  <a:schemeClr val="accent1"/>
                </a:solidFill>
              </a:rPr>
              <a:t>?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978160367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800"/>
              <a:t>Inference in science</a:t>
            </a:r>
            <a:endParaRPr sz="2800"/>
          </a:p>
        </p:txBody>
      </p:sp>
      <p:sp>
        <p:nvSpPr>
          <p:cNvPr id="335483419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B30655C2-86B2-929C-A092-E1E5C3BAB550}" type="slidenum">
              <a:rPr lang="en"/>
              <a:t/>
            </a:fld>
            <a:endParaRPr/>
          </a:p>
        </p:txBody>
      </p:sp>
      <p:pic>
        <p:nvPicPr>
          <p:cNvPr id="16725924" name="Picture 2" descr="Z:\media\truecrypt1\pro\teaching\L3_neuroimaging\Photo_51_x-ray_diffraction_image.jpg"/>
          <p:cNvPicPr>
            <a:picLocks noChangeAspect="1" noChangeArrowheads="1"/>
          </p:cNvPicPr>
          <p:nvPr/>
        </p:nvPicPr>
        <p:blipFill>
          <a:blip r:embed="rId3"/>
          <a:srcRect l="2375" t="2075" r="2375" b="2075"/>
          <a:stretch/>
        </p:blipFill>
        <p:spPr bwMode="auto">
          <a:xfrm>
            <a:off x="849352" y="1784945"/>
            <a:ext cx="1853215" cy="18942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49498444" name="TextBox 10"/>
          <p:cNvSpPr txBox="1"/>
          <p:nvPr/>
        </p:nvSpPr>
        <p:spPr bwMode="auto">
          <a:xfrm>
            <a:off x="323527" y="3812436"/>
            <a:ext cx="2904865" cy="4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Photo 51,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X-ray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diffraction,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May 1952</a:t>
            </a:r>
            <a:endParaRPr/>
          </a:p>
          <a:p>
            <a:pPr algn="ctr">
              <a:defRPr/>
            </a:pP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Rosalind Franklin &amp; </a:t>
            </a: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Raymond </a:t>
            </a: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Gosling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pic>
        <p:nvPicPr>
          <p:cNvPr id="635908430" name="Picture 3" descr="Z:\media\truecrypt1\pro\teaching\L3_neuroimaging\Pencil_sketch_of_the_DNA_double_helix_by_Francis_Crick_Wellcome_L0051225.jpg"/>
          <p:cNvPicPr>
            <a:picLocks noChangeAspect="1" noChangeArrowheads="1"/>
          </p:cNvPicPr>
          <p:nvPr/>
        </p:nvPicPr>
        <p:blipFill>
          <a:blip r:embed="rId4"/>
          <a:srcRect l="13985" t="12252" r="13985" b="27682"/>
          <a:stretch/>
        </p:blipFill>
        <p:spPr bwMode="auto">
          <a:xfrm>
            <a:off x="6652581" y="1800478"/>
            <a:ext cx="1735841" cy="1847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07271364" name="TextBox 13"/>
          <p:cNvSpPr txBox="1"/>
          <p:nvPr/>
        </p:nvSpPr>
        <p:spPr bwMode="auto">
          <a:xfrm>
            <a:off x="6292541" y="3812436"/>
            <a:ext cx="2455921" cy="41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DNA structure,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 pencil sketch, 1953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  <a:p>
            <a:pPr algn="ctr">
              <a:defRPr/>
            </a:pP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rPr>
              <a:t>Francis Crick </a:t>
            </a:r>
            <a:endParaRPr lang="en-US" sz="1050">
              <a:solidFill>
                <a:schemeClr val="tx1">
                  <a:lumMod val="65000"/>
                  <a:lumOff val="35000"/>
                </a:schemeClr>
              </a:solidFill>
              <a:latin typeface="Montserrat"/>
            </a:endParaRPr>
          </a:p>
        </p:txBody>
      </p:sp>
      <p:cxnSp>
        <p:nvCxnSpPr>
          <p:cNvPr id="1974669319" name="Straight Arrow Connector 5"/>
          <p:cNvCxnSpPr>
            <a:cxnSpLocks/>
          </p:cNvCxnSpPr>
          <p:nvPr/>
        </p:nvCxnSpPr>
        <p:spPr bwMode="auto">
          <a:xfrm>
            <a:off x="2915815" y="2724170"/>
            <a:ext cx="3528391" cy="79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0499839" name="Group 17"/>
          <p:cNvGrpSpPr/>
          <p:nvPr/>
        </p:nvGrpSpPr>
        <p:grpSpPr bwMode="auto">
          <a:xfrm>
            <a:off x="3724927" y="1967216"/>
            <a:ext cx="1927191" cy="1728084"/>
            <a:chOff x="3724927" y="1923678"/>
            <a:chExt cx="1927191" cy="1728084"/>
          </a:xfrm>
          <a:solidFill>
            <a:schemeClr val="bg1"/>
          </a:solidFill>
        </p:grpSpPr>
        <p:sp>
          <p:nvSpPr>
            <p:cNvPr id="1402737866" name="TextBox 15"/>
            <p:cNvSpPr txBox="1"/>
            <p:nvPr/>
          </p:nvSpPr>
          <p:spPr bwMode="auto">
            <a:xfrm>
              <a:off x="3724927" y="3097764"/>
              <a:ext cx="1927191" cy="5539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Atomistic model of matter</a:t>
              </a:r>
              <a:endParaRPr/>
            </a:p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Wave model of light</a:t>
              </a:r>
              <a:endParaRPr/>
            </a:p>
            <a:p>
              <a:pPr algn="ctr">
                <a:defRPr/>
              </a:pP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Diffraction </a:t>
              </a:r>
              <a:r>
                <a:rPr lang="en-US" sz="10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laws</a:t>
              </a:r>
              <a:endParaRPr lang="en-US" sz="1000" i="1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endParaRPr>
            </a:p>
          </p:txBody>
        </p:sp>
        <p:pic>
          <p:nvPicPr>
            <p:cNvPr id="146453664" name="Picture 2" descr="Z:\media\truecrypt1\pro\teaching\L3_neuroimaging\Bragg_diffraction_2.svg.png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>
              <a:off x="3796935" y="1923678"/>
              <a:ext cx="1783175" cy="1147921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08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9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27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66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541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499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5003615" name="Google Shape;127;p19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b" anchorCtr="0">
            <a:noAutofit/>
          </a:bodyPr>
          <a:lstStyle/>
          <a:p>
            <a:pPr lvl="0">
              <a:defRPr/>
            </a:pPr>
            <a:r>
              <a:rPr lang="en" sz="2800"/>
              <a:t>I</a:t>
            </a:r>
            <a:r>
              <a:rPr lang="en" sz="2800"/>
              <a:t>nference in science</a:t>
            </a:r>
            <a:endParaRPr sz="2800"/>
          </a:p>
        </p:txBody>
      </p:sp>
      <p:sp>
        <p:nvSpPr>
          <p:cNvPr id="1781346878" name="Google Shape;131;p19"/>
          <p:cNvSpPr txBox="1"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 spcFirstLastPara="1" wrap="square" lIns="91423" tIns="91423" rIns="91423" bIns="91423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C3C8B980-B0DF-F95A-8528-767B52EDF69C}" type="slidenum">
              <a:rPr lang="en"/>
              <a:t/>
            </a:fld>
            <a:endParaRPr/>
          </a:p>
        </p:txBody>
      </p:sp>
      <p:grpSp>
        <p:nvGrpSpPr>
          <p:cNvPr id="1667639526" name="Group 18"/>
          <p:cNvGrpSpPr/>
          <p:nvPr/>
        </p:nvGrpSpPr>
        <p:grpSpPr bwMode="auto">
          <a:xfrm>
            <a:off x="323527" y="1784945"/>
            <a:ext cx="2904865" cy="2442987"/>
            <a:chOff x="323527" y="1784945"/>
            <a:chExt cx="2904865" cy="2442987"/>
          </a:xfrm>
        </p:grpSpPr>
        <p:pic>
          <p:nvPicPr>
            <p:cNvPr id="655196416" name="Picture 2" descr="Z:\media\truecrypt1\pro\teaching\L3_neuroimaging\Photo_51_x-ray_diffraction_image.jpg"/>
            <p:cNvPicPr>
              <a:picLocks noChangeAspect="1" noChangeArrowheads="1"/>
            </p:cNvPicPr>
            <p:nvPr/>
          </p:nvPicPr>
          <p:blipFill>
            <a:blip r:embed="rId3"/>
            <a:srcRect l="2375" t="2075" r="2375" b="2075"/>
            <a:stretch/>
          </p:blipFill>
          <p:spPr bwMode="auto">
            <a:xfrm>
              <a:off x="849352" y="1784945"/>
              <a:ext cx="1853215" cy="189428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12793822" name="TextBox 10"/>
            <p:cNvSpPr txBox="1"/>
            <p:nvPr/>
          </p:nvSpPr>
          <p:spPr bwMode="auto">
            <a:xfrm>
              <a:off x="323527" y="3812436"/>
              <a:ext cx="2904865" cy="415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05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Photo 51,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X-ray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diffraction, </a:t>
              </a:r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May 1952</a:t>
              </a:r>
              <a:endParaRPr/>
            </a:p>
            <a:p>
              <a:pPr algn="ctr">
                <a:defRPr/>
              </a:pP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Rosalind Franklin &amp; </a:t>
              </a: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Raymond </a:t>
              </a:r>
              <a:r>
                <a:rPr lang="en-US" sz="105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ontserrat"/>
                </a:rPr>
                <a:t>Gosling</a:t>
              </a:r>
              <a:endParaRPr 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Montserrat"/>
              </a:endParaRPr>
            </a:p>
          </p:txBody>
        </p:sp>
      </p:grpSp>
      <p:pic>
        <p:nvPicPr>
          <p:cNvPr id="265333860" name="Picture 3" descr="Z:\media\truecrypt1\pro\teaching\L3_neuroimaging\Pencil_sketch_of_the_DNA_double_helix_by_Francis_Crick_Wellcome_L0051225.jpg"/>
          <p:cNvPicPr>
            <a:picLocks noChangeAspect="1" noChangeArrowheads="1"/>
          </p:cNvPicPr>
          <p:nvPr/>
        </p:nvPicPr>
        <p:blipFill>
          <a:blip r:embed="rId4"/>
          <a:srcRect l="13985" t="12252" r="13985" b="27682"/>
          <a:stretch/>
        </p:blipFill>
        <p:spPr bwMode="auto">
          <a:xfrm>
            <a:off x="6720241" y="987573"/>
            <a:ext cx="1600520" cy="17033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72859686" name="Picture 2" descr="Z:\media\truecrypt1\pro\teaching\L3_neuroimaging\DNA_Helix_CPK.jpg"/>
          <p:cNvPicPr>
            <a:picLocks noChangeAspect="1" noChangeArrowheads="1"/>
          </p:cNvPicPr>
          <p:nvPr/>
        </p:nvPicPr>
        <p:blipFill>
          <a:blip r:embed="rId5"/>
          <a:srcRect l="19728" t="0" r="19361" b="0"/>
          <a:stretch/>
        </p:blipFill>
        <p:spPr bwMode="auto">
          <a:xfrm>
            <a:off x="6732239" y="3003797"/>
            <a:ext cx="1562343" cy="1923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749726448" name="Straight Arrow Connector 5"/>
          <p:cNvCxnSpPr>
            <a:cxnSpLocks/>
          </p:cNvCxnSpPr>
          <p:nvPr/>
        </p:nvCxnSpPr>
        <p:spPr bwMode="auto">
          <a:xfrm flipV="1">
            <a:off x="2915815" y="1784946"/>
            <a:ext cx="3528391" cy="57077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5662916" name="Straight Arrow Connector 19"/>
          <p:cNvCxnSpPr>
            <a:cxnSpLocks/>
          </p:cNvCxnSpPr>
          <p:nvPr/>
        </p:nvCxnSpPr>
        <p:spPr bwMode="auto">
          <a:xfrm flipH="1" flipV="1">
            <a:off x="2915815" y="3153098"/>
            <a:ext cx="3528391" cy="570778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704321" name="Picture 2" descr="Z:\media\truecrypt1\pro\teaching\L3_neuroimaging\Bragg_diffraction_2.svg.png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4019845" y="2301625"/>
            <a:ext cx="1337353" cy="8609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9291773" name="TextBox 20"/>
          <p:cNvSpPr txBox="1"/>
          <p:nvPr/>
        </p:nvSpPr>
        <p:spPr bwMode="auto">
          <a:xfrm>
            <a:off x="3236089" y="1449410"/>
            <a:ext cx="290486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Inference</a:t>
            </a:r>
            <a:endParaRPr/>
          </a:p>
          <a:p>
            <a:pPr algn="ctr">
              <a:defRPr/>
            </a:pPr>
            <a:r>
              <a:rPr lang="en-US" sz="1200" b="1">
                <a:solidFill>
                  <a:schemeClr val="accent1"/>
                </a:solidFill>
                <a:latin typeface="Montserrat"/>
              </a:rPr>
              <a:t>(“inversion” of the model)</a:t>
            </a:r>
            <a:endParaRPr/>
          </a:p>
        </p:txBody>
      </p:sp>
      <p:sp>
        <p:nvSpPr>
          <p:cNvPr id="1819412085" name="TextBox 21"/>
          <p:cNvSpPr txBox="1"/>
          <p:nvPr/>
        </p:nvSpPr>
        <p:spPr bwMode="auto">
          <a:xfrm>
            <a:off x="3059831" y="3601927"/>
            <a:ext cx="3257381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b="1">
                <a:solidFill>
                  <a:schemeClr val="accent3"/>
                </a:solidFill>
                <a:latin typeface="Montserrat"/>
              </a:rPr>
              <a:t>p</a:t>
            </a:r>
            <a:r>
              <a:rPr lang="en-US" sz="1200" b="1">
                <a:solidFill>
                  <a:schemeClr val="accent3"/>
                </a:solidFill>
                <a:latin typeface="Montserrat"/>
              </a:rPr>
              <a:t>rediction</a:t>
            </a:r>
            <a:endParaRPr/>
          </a:p>
          <a:p>
            <a:pPr algn="ctr">
              <a:defRPr/>
            </a:pPr>
            <a:r>
              <a:rPr lang="en-US" sz="1200">
                <a:solidFill>
                  <a:schemeClr val="accent3"/>
                </a:solidFill>
                <a:latin typeface="Montserrat"/>
              </a:rPr>
              <a:t>(“forward” application of the model)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ONLYOFFICE/8.2.1.38</Application>
  <DocSecurity>0</DocSecurity>
  <PresentationFormat>On-screen Show (4:3)</PresentationFormat>
  <Paragraphs>0</Paragraphs>
  <Slides>57</Slides>
  <Notes>57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1-05 Good practices in statistical analysis</dc:title>
  <dc:subject/>
  <dc:creator/>
  <cp:keywords/>
  <dc:description/>
  <dc:identifier/>
  <dc:language/>
  <cp:lastModifiedBy/>
  <cp:revision>353</cp:revision>
  <dcterms:modified xsi:type="dcterms:W3CDTF">2024-12-02T14:48:25Z</dcterms:modified>
  <cp:category/>
  <cp:contentStatus/>
  <cp:version/>
</cp:coreProperties>
</file>